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68" r:id="rId6"/>
    <p:sldId id="269" r:id="rId7"/>
    <p:sldId id="274" r:id="rId8"/>
    <p:sldId id="271" r:id="rId9"/>
    <p:sldId id="270" r:id="rId10"/>
    <p:sldId id="272" r:id="rId11"/>
    <p:sldId id="285" r:id="rId12"/>
    <p:sldId id="286" r:id="rId13"/>
    <p:sldId id="281" r:id="rId14"/>
    <p:sldId id="282" r:id="rId15"/>
    <p:sldId id="283" r:id="rId16"/>
    <p:sldId id="296" r:id="rId17"/>
    <p:sldId id="297" r:id="rId18"/>
    <p:sldId id="294" r:id="rId19"/>
    <p:sldId id="287" r:id="rId20"/>
    <p:sldId id="284" r:id="rId21"/>
    <p:sldId id="289" r:id="rId22"/>
    <p:sldId id="290" r:id="rId23"/>
    <p:sldId id="291" r:id="rId24"/>
    <p:sldId id="292" r:id="rId25"/>
    <p:sldId id="293" r:id="rId26"/>
    <p:sldId id="277" r:id="rId27"/>
    <p:sldId id="295" r:id="rId28"/>
    <p:sldId id="278" r:id="rId29"/>
    <p:sldId id="276" r:id="rId3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FFFFFF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 autoAdjust="0"/>
    <p:restoredTop sz="87949" autoAdjust="0"/>
  </p:normalViewPr>
  <p:slideViewPr>
    <p:cSldViewPr snapToGrid="0" showGuides="1">
      <p:cViewPr>
        <p:scale>
          <a:sx n="66" d="100"/>
          <a:sy n="66" d="100"/>
        </p:scale>
        <p:origin x="1008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439651-5657-4ACE-8526-EB0EAFD83944}" type="datetime1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CA1872-591F-4558-AB14-AA939DCFAB16}" type="datetime1">
              <a:rPr lang="en-GB" noProof="0" smtClean="0"/>
              <a:t>25/02/2022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n-GB" noProof="0" smtClean="0"/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n-GB" noProof="0" dirty="0"/>
              <a:t>Website URL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n-GB" noProof="0" dirty="0"/>
              <a:t>Website URL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pPr rtl="0"/>
              <a:t>‹N°›</a:t>
            </a:fld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9B8D6E1-39C9-4C44-91D8-BAEE9FF6D549}" type="datetime1">
              <a:rPr lang="en-GB" noProof="0" smtClean="0"/>
              <a:t>25/02/2022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n-GB" noProof="0" smtClean="0"/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coledefoot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STAGE INTERNE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Dimanche 27 </a:t>
            </a:r>
            <a:r>
              <a:rPr lang="en-GB" dirty="0" err="1"/>
              <a:t>février</a:t>
            </a:r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746777"/>
            <a:ext cx="5305661" cy="526919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61A977-04FA-4AB6-BA10-0C87732F7821}"/>
              </a:ext>
            </a:extLst>
          </p:cNvPr>
          <p:cNvSpPr/>
          <p:nvPr/>
        </p:nvSpPr>
        <p:spPr>
          <a:xfrm>
            <a:off x="9553575" y="351489"/>
            <a:ext cx="2533650" cy="790575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ECE6893-9E8C-4010-B88E-D0C18FD00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877" y="156396"/>
            <a:ext cx="7850187" cy="1013644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L’organisation d’une séance</a:t>
            </a:r>
            <a:br>
              <a:rPr lang="fr-FR" altLang="fr-FR" dirty="0"/>
            </a:br>
            <a:r>
              <a:rPr lang="fr-FR" altLang="fr-FR" b="0" i="1" dirty="0"/>
              <a:t>(Analytique)</a:t>
            </a:r>
            <a:endParaRPr lang="fr-FR" altLang="fr-FR" i="1" dirty="0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9CC6D0E5-3F5D-4ADA-8AE9-6E5C2181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0" y="1170040"/>
            <a:ext cx="7850187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D487BEBF-5A7C-455E-B831-E6EE434B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22" y="156396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F4741E-3B5D-404D-A4D0-C08CF46271BC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A14A68D-AA71-4A59-A35D-A2243E858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L’organisation d’une séance</a:t>
            </a:r>
            <a:br>
              <a:rPr lang="fr-FR" altLang="fr-FR" dirty="0"/>
            </a:br>
            <a:r>
              <a:rPr lang="fr-FR" altLang="fr-FR" b="0" i="1" dirty="0"/>
              <a:t>(Jeu réduit)</a:t>
            </a:r>
            <a:endParaRPr lang="fr-FR" altLang="fr-FR" i="1" dirty="0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28061710-924F-427B-95EB-FC47D7C0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" y="1323565"/>
            <a:ext cx="8569325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6">
            <a:extLst>
              <a:ext uri="{FF2B5EF4-FFF2-40B4-BE49-F238E27FC236}">
                <a16:creationId xmlns:a16="http://schemas.microsoft.com/office/drawing/2014/main" id="{31B4E5C0-2FAE-43A6-9EA6-0CFB1750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173037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8A164-4EFD-4FED-A159-89D30AED6213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FE90A67-868F-4270-AD20-D4ADCC6B2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L’organisation d’une séance</a:t>
            </a:r>
            <a:br>
              <a:rPr lang="fr-FR" altLang="fr-FR" dirty="0"/>
            </a:br>
            <a:r>
              <a:rPr lang="fr-FR" altLang="fr-FR" b="0" i="1" dirty="0"/>
              <a:t>(Jeu global)</a:t>
            </a:r>
            <a:endParaRPr lang="fr-FR" altLang="fr-FR" i="1" dirty="0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6B14379C-55DB-4258-AA1D-641B5F83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450976"/>
            <a:ext cx="8569325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84931363-FC7A-4312-A8C1-3B318BF1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75311E-E7FA-4BC7-96D8-B54D767FCE60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069B-FD34-4596-BFC7-930FAE7D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39" y="85731"/>
            <a:ext cx="7313612" cy="1442790"/>
          </a:xfrm>
        </p:spPr>
        <p:txBody>
          <a:bodyPr/>
          <a:lstStyle/>
          <a:p>
            <a:r>
              <a:rPr lang="fr-FR" dirty="0"/>
              <a:t>Les erreurs à ne pas commettre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33672-18B6-4AE1-ACCA-51829397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n-GB" noProof="0" smtClean="0"/>
              <a:pPr rtl="0"/>
              <a:t>13</a:t>
            </a:fld>
            <a:endParaRPr lang="en-GB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DED44B8-3149-4477-8C34-E57602AC4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455212" y="988536"/>
            <a:ext cx="4884848" cy="488484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E8944-3301-41A6-AADD-6BA2E8E48162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2F41F-2741-4398-924F-311F40B8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39" y="1383377"/>
            <a:ext cx="5122873" cy="3145079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dirty="0">
                <a:solidFill>
                  <a:srgbClr val="FF0000"/>
                </a:solidFill>
              </a:rPr>
              <a:t>Ne pas préparer sa séance</a:t>
            </a:r>
          </a:p>
          <a:p>
            <a:pPr eaLnBrk="1" hangingPunct="1">
              <a:defRPr/>
            </a:pPr>
            <a:r>
              <a:rPr lang="fr-FR" altLang="fr-FR" dirty="0">
                <a:solidFill>
                  <a:srgbClr val="FF0000"/>
                </a:solidFill>
              </a:rPr>
              <a:t>Ne pas utiliser le matériels adéquat</a:t>
            </a: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0000"/>
                </a:solidFill>
              </a:rPr>
              <a:t>Se montrer omniprésent dans l’animation</a:t>
            </a:r>
          </a:p>
          <a:p>
            <a:pPr eaLnBrk="1" hangingPunct="1">
              <a:defRPr/>
            </a:pPr>
            <a:r>
              <a:rPr lang="fr-FR" altLang="fr-FR" dirty="0">
                <a:solidFill>
                  <a:srgbClr val="FF0000"/>
                </a:solidFill>
              </a:rPr>
              <a:t>Ne pas rester soi-même</a:t>
            </a: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0000"/>
                </a:solidFill>
              </a:rPr>
              <a:t>S’éloigner malgré soi de son groupe</a:t>
            </a:r>
            <a:endParaRPr lang="fr-FR" alt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7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069B-FD34-4596-BFC7-930FAE7D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39" y="85731"/>
            <a:ext cx="7313612" cy="701304"/>
          </a:xfrm>
        </p:spPr>
        <p:txBody>
          <a:bodyPr/>
          <a:lstStyle/>
          <a:p>
            <a:r>
              <a:rPr lang="fr-FR" dirty="0"/>
              <a:t>Les 3 temps forts de la séance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33672-18B6-4AE1-ACCA-51829397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n-GB" noProof="0" smtClean="0"/>
              <a:pPr rtl="0"/>
              <a:t>14</a:t>
            </a:fld>
            <a:endParaRPr lang="en-GB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DED44B8-3149-4477-8C34-E57602AC4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459973" y="988536"/>
            <a:ext cx="4875325" cy="488484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E8944-3301-41A6-AADD-6BA2E8E48162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2F41F-2741-4398-924F-311F40B8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11" y="793751"/>
            <a:ext cx="5253502" cy="5812590"/>
          </a:xfrm>
        </p:spPr>
        <p:txBody>
          <a:bodyPr/>
          <a:lstStyle/>
          <a:p>
            <a:pPr>
              <a:defRPr/>
            </a:pPr>
            <a:r>
              <a:rPr lang="fr-FR" altLang="fr-FR" b="1" dirty="0"/>
              <a:t>AVANT : </a:t>
            </a:r>
            <a:r>
              <a:rPr lang="fr-FR" altLang="fr-FR" dirty="0"/>
              <a:t>se définir un objectif clair et ciblé selon un programme, une progression, le jour de la séance, une échéance particulière...</a:t>
            </a:r>
          </a:p>
          <a:p>
            <a:pPr>
              <a:defRPr/>
            </a:pPr>
            <a:r>
              <a:rPr lang="fr-FR" altLang="fr-FR" b="1" u="sng" dirty="0"/>
              <a:t>PENDANT :  </a:t>
            </a:r>
            <a:r>
              <a:rPr lang="fr-FR" altLang="fr-FR" dirty="0"/>
              <a:t>être à l'écoute, être attentif, vivre les situations et évaluer si elles sont adaptées (se questionner : faut-il varier une consigne? Faut-il modifier un espace ? Une zone ?... )</a:t>
            </a:r>
          </a:p>
          <a:p>
            <a:pPr>
              <a:defRPr/>
            </a:pPr>
            <a:r>
              <a:rPr lang="fr-FR" altLang="fr-FR" b="1" u="sng" dirty="0"/>
              <a:t>APRES : </a:t>
            </a:r>
            <a:r>
              <a:rPr lang="fr-FR" altLang="fr-FR" dirty="0"/>
              <a:t>faire un bilan et un retour de la séance : avec son groupe, avec un joueur en particulier, mais aussi avec soi-même (noter ses entraînements, ses ressentis, l’adaptation des situations choisies, la dose physiologique et technique chez chacun de ses joueurs, etc…)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51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069B-FD34-4596-BFC7-930FAE7D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6257"/>
            <a:ext cx="6209327" cy="992722"/>
          </a:xfrm>
        </p:spPr>
        <p:txBody>
          <a:bodyPr/>
          <a:lstStyle/>
          <a:p>
            <a:r>
              <a:rPr lang="fr-FR" altLang="fr-FR" dirty="0"/>
              <a:t>Les situations de référence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33672-18B6-4AE1-ACCA-51829397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n-GB" noProof="0" smtClean="0"/>
              <a:pPr rtl="0"/>
              <a:t>15</a:t>
            </a:fld>
            <a:endParaRPr lang="en-GB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DED44B8-3149-4477-8C34-E57602AC4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455212" y="991604"/>
            <a:ext cx="4884848" cy="48787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E8944-3301-41A6-AADD-6BA2E8E48162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2F41F-2741-4398-924F-311F40B8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40" y="1279339"/>
            <a:ext cx="4884847" cy="3272997"/>
          </a:xfrm>
        </p:spPr>
        <p:txBody>
          <a:bodyPr/>
          <a:lstStyle/>
          <a:p>
            <a:pPr>
              <a:defRPr/>
            </a:pPr>
            <a:r>
              <a:rPr lang="fr-FR" altLang="fr-FR" sz="2800" dirty="0"/>
              <a:t>La Balle au capitaine,</a:t>
            </a:r>
          </a:p>
          <a:p>
            <a:pPr>
              <a:defRPr/>
            </a:pPr>
            <a:r>
              <a:rPr lang="fr-FR" altLang="fr-FR" sz="2800" dirty="0"/>
              <a:t>Le Milano,</a:t>
            </a:r>
          </a:p>
          <a:p>
            <a:pPr>
              <a:defRPr/>
            </a:pPr>
            <a:r>
              <a:rPr lang="fr-FR" altLang="fr-FR" sz="2800" dirty="0"/>
              <a:t>Le jeu du carré,</a:t>
            </a:r>
          </a:p>
          <a:p>
            <a:pPr>
              <a:defRPr/>
            </a:pPr>
            <a:r>
              <a:rPr lang="fr-FR" altLang="fr-FR" sz="2800" dirty="0"/>
              <a:t>Les 3 zones,</a:t>
            </a:r>
          </a:p>
          <a:p>
            <a:pPr>
              <a:defRPr/>
            </a:pPr>
            <a:r>
              <a:rPr lang="fr-FR" altLang="fr-FR" sz="2800" dirty="0"/>
              <a:t>La Croix,</a:t>
            </a:r>
          </a:p>
          <a:p>
            <a:pPr>
              <a:defRPr/>
            </a:pPr>
            <a:r>
              <a:rPr lang="fr-FR" altLang="fr-FR" sz="2800" dirty="0"/>
              <a:t>Les couloirs.</a:t>
            </a:r>
          </a:p>
        </p:txBody>
      </p:sp>
    </p:spTree>
    <p:extLst>
      <p:ext uri="{BB962C8B-B14F-4D97-AF65-F5344CB8AC3E}">
        <p14:creationId xmlns:p14="http://schemas.microsoft.com/office/powerpoint/2010/main" val="241444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E03719B-21D0-4BAD-9A23-8B6728D63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002849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(Balle au capitaine)</a:t>
            </a:r>
            <a:endParaRPr lang="fr-FR" altLang="fr-FR" dirty="0"/>
          </a:p>
        </p:txBody>
      </p:sp>
      <p:pic>
        <p:nvPicPr>
          <p:cNvPr id="47326" name="Picture 222">
            <a:extLst>
              <a:ext uri="{FF2B5EF4-FFF2-40B4-BE49-F238E27FC236}">
                <a16:creationId xmlns:a16="http://schemas.microsoft.com/office/drawing/2014/main" id="{18E113AF-F797-463F-B4D5-AAE75754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32988"/>
            <a:ext cx="85693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BA9752CC-3195-4AC2-84AA-5D34762B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AB11B4-3E13-4679-9285-CE4047CDFD74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3AB5306-A807-4128-A0DE-19B0E370F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197955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(Balle au capitaine)</a:t>
            </a:r>
            <a:endParaRPr lang="fr-FR" altLang="fr-FR" dirty="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2303B11C-4695-4BF2-8BA9-88A68B8D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613766"/>
            <a:ext cx="7488237" cy="41052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972325E-E7B7-440F-8EBE-E86C1161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874" y="1902690"/>
            <a:ext cx="5616575" cy="34559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71" name="Oval 11">
            <a:extLst>
              <a:ext uri="{FF2B5EF4-FFF2-40B4-BE49-F238E27FC236}">
                <a16:creationId xmlns:a16="http://schemas.microsoft.com/office/drawing/2014/main" id="{B9106D63-F7BB-4738-89F8-1A3E262126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2779068" y="2911547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74" name="Oval 14">
            <a:extLst>
              <a:ext uri="{FF2B5EF4-FFF2-40B4-BE49-F238E27FC236}">
                <a16:creationId xmlns:a16="http://schemas.microsoft.com/office/drawing/2014/main" id="{C0511EC5-44D7-48ED-AF02-4C098552FB6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1051074" y="3629891"/>
            <a:ext cx="176213" cy="1746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15" name="Line 16">
            <a:extLst>
              <a:ext uri="{FF2B5EF4-FFF2-40B4-BE49-F238E27FC236}">
                <a16:creationId xmlns:a16="http://schemas.microsoft.com/office/drawing/2014/main" id="{3E36167F-AA12-4AF1-B866-394BBB17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161" y="1902690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78" name="Oval 18">
            <a:extLst>
              <a:ext uri="{FF2B5EF4-FFF2-40B4-BE49-F238E27FC236}">
                <a16:creationId xmlns:a16="http://schemas.microsoft.com/office/drawing/2014/main" id="{4584CD9B-2826-46DF-9ACE-A6C2E21A109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571230" y="3991047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95" name="Oval 35" descr="Grand damier">
            <a:extLst>
              <a:ext uri="{FF2B5EF4-FFF2-40B4-BE49-F238E27FC236}">
                <a16:creationId xmlns:a16="http://schemas.microsoft.com/office/drawing/2014/main" id="{134AB6BD-605E-4005-86EF-5EB9433FD75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002684">
            <a:off x="3573611" y="2404340"/>
            <a:ext cx="176212" cy="17938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18" name="Oval 36">
            <a:extLst>
              <a:ext uri="{FF2B5EF4-FFF2-40B4-BE49-F238E27FC236}">
                <a16:creationId xmlns:a16="http://schemas.microsoft.com/office/drawing/2014/main" id="{5A06F21E-3CB5-4B5D-8517-0E4096B3D64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858568" y="2335285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97" name="Oval 37">
            <a:extLst>
              <a:ext uri="{FF2B5EF4-FFF2-40B4-BE49-F238E27FC236}">
                <a16:creationId xmlns:a16="http://schemas.microsoft.com/office/drawing/2014/main" id="{70788FBA-7952-4687-9373-F965DDC4B27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2490143" y="3703710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598" name="Oval 38">
            <a:extLst>
              <a:ext uri="{FF2B5EF4-FFF2-40B4-BE49-F238E27FC236}">
                <a16:creationId xmlns:a16="http://schemas.microsoft.com/office/drawing/2014/main" id="{2E887F7B-ED46-4736-BE69-AB64E951CE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5155555" y="3270322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421" name="Oval 39">
            <a:extLst>
              <a:ext uri="{FF2B5EF4-FFF2-40B4-BE49-F238E27FC236}">
                <a16:creationId xmlns:a16="http://schemas.microsoft.com/office/drawing/2014/main" id="{4386FA8D-D98D-4DD2-8DDF-1921DCF36D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6163618" y="2478160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600" name="Oval 40">
            <a:extLst>
              <a:ext uri="{FF2B5EF4-FFF2-40B4-BE49-F238E27FC236}">
                <a16:creationId xmlns:a16="http://schemas.microsoft.com/office/drawing/2014/main" id="{000C1E5D-BCC1-4DE7-9CC2-F7F796E3053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4651524" y="3413991"/>
            <a:ext cx="176213" cy="1746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6601" name="Oval 41">
            <a:extLst>
              <a:ext uri="{FF2B5EF4-FFF2-40B4-BE49-F238E27FC236}">
                <a16:creationId xmlns:a16="http://schemas.microsoft.com/office/drawing/2014/main" id="{70FB385C-58F5-4079-9B48-68F6CC813B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7459811" y="4206154"/>
            <a:ext cx="176212" cy="1746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7424" name="Picture 6">
            <a:extLst>
              <a:ext uri="{FF2B5EF4-FFF2-40B4-BE49-F238E27FC236}">
                <a16:creationId xmlns:a16="http://schemas.microsoft.com/office/drawing/2014/main" id="{CE49456F-F11C-4756-A9F1-F605EB0F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A0A28F-DD7B-4BDE-88D7-742C55038369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outon d’action : avant ou précéden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99449C-BDCC-4AE2-8AA7-6823E08ABC33}"/>
              </a:ext>
            </a:extLst>
          </p:cNvPr>
          <p:cNvSpPr/>
          <p:nvPr/>
        </p:nvSpPr>
        <p:spPr>
          <a:xfrm>
            <a:off x="515938" y="5847967"/>
            <a:ext cx="741157" cy="535892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8177 0.093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93642E-6 C -0.0118 -0.01086 -0.0236 -0.02173 -0.02065 -0.03583 C -0.0177 -0.04994 -0.00017 -0.06728 0.01737 -0.08439 " pathEditMode="relative" ptsTypes="aaA">
                                      <p:cBhvr>
                                        <p:cTn id="8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46821E-7 L -0.11112 0.15214 " pathEditMode="relative" ptsTypes="AA">
                                      <p:cBhvr>
                                        <p:cTn id="10" dur="3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8 0.09306 L -0.09674 0.3645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4971E-6 C -0.0276 -0.0037 -0.0552 -0.0074 -0.05382 0.01064 C -0.05243 0.02867 -0.02222 0.06821 0.00799 0.10775 " pathEditMode="relative" ptsTypes="aaA">
                                      <p:cBhvr>
                                        <p:cTn id="16" dur="30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4 0.36458 L 0.11081 0.2557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8844E-6 C 0.00052 0.00717 0.0007 0.01434 0.00156 0.02128 C 0.00261 0.02983 0.00365 0.0259 0.00625 0.03376 C 0.01215 0.0511 0.01667 0.06821 0.02691 0.08255 C 0.02743 0.08463 0.02761 0.08694 0.02847 0.08879 C 0.03212 0.09665 0.03177 0.08971 0.03177 0.09526 " pathEditMode="relative" ptsTypes="fffffA">
                                      <p:cBhvr>
                                        <p:cTn id="20" dur="3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81 0.25579 L 0.29558 0.1856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-3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0131 -0.0668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3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1.79191E-6 L 0.13334 0.06775 " pathEditMode="relative" ptsTypes="AA">
                                      <p:cBhvr>
                                        <p:cTn id="27" dur="3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4971E-6 L 0.06823 -0.08879 " pathEditMode="relative" ptsTypes="AA">
                                      <p:cBhvr>
                                        <p:cTn id="29" dur="3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45 0.16899 L 0.22514 0.02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669 C -0.00313 -0.03611 -0.01068 -0.1125 -0.01576 -0.0798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6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13 0.025 L 0.29558 0.18565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0.15214 L 0.16024 0.17966 " pathEditMode="relative" ptsTypes="AA">
                                      <p:cBhvr>
                                        <p:cTn id="40" dur="3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57 0.18565 L 0.17852 0.4067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94 0.39838 C 0.17535 0.39399 0.15538 0.37826 0.14253 0.37456 C 0.12969 0.37087 0.11684 0.37711 0.10451 0.37665 C 0.09219 0.37618 0.08003 0.3741 0.06806 0.37225 " pathEditMode="relative" rAng="0" ptsTypes="aaaa">
                                      <p:cBhvr>
                                        <p:cTn id="45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138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4 0.17966 C 0.16076 0.16694 0.16145 0.15422 0.15399 0.15006 C 0.14652 0.1459 0.13107 0.15006 0.11579 0.15422 " pathEditMode="relative" ptsTypes="aaA">
                                      <p:cBhvr>
                                        <p:cTn id="47" dur="3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08531 L 0.02535 0.10706 " pathEditMode="relative" ptsTypes="AA">
                                      <p:cBhvr>
                                        <p:cTn id="50" dur="3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9526 L 0.11424 0.12485 " pathEditMode="relative" ptsTypes="AA">
                                      <p:cBhvr>
                                        <p:cTn id="52" dur="2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1 0.37223 L -0.17865 0.29954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4A37BA4-BE38-4215-A4A5-93565223A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042178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(Le </a:t>
            </a:r>
            <a:r>
              <a:rPr lang="fr-FR" altLang="fr-FR" sz="2000" b="0" dirty="0" err="1"/>
              <a:t>milano</a:t>
            </a:r>
            <a:r>
              <a:rPr lang="fr-FR" altLang="fr-FR" sz="2000" b="0" dirty="0"/>
              <a:t>)</a:t>
            </a:r>
            <a:endParaRPr lang="fr-FR" altLang="fr-FR" dirty="0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C53B8A1A-4BC8-46F7-B822-62EAD78D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273994"/>
            <a:ext cx="820896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6">
            <a:extLst>
              <a:ext uri="{FF2B5EF4-FFF2-40B4-BE49-F238E27FC236}">
                <a16:creationId xmlns:a16="http://schemas.microsoft.com/office/drawing/2014/main" id="{607B21C6-1FBE-484B-86CA-69A1D68F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59B8F1-BAE4-45EE-B649-43DF4123B059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C96B10D-5EF1-4828-8D81-D4BACD131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/>
              <a:t>Les situations de référence </a:t>
            </a:r>
            <a:r>
              <a:rPr lang="fr-FR" altLang="fr-FR" sz="2000" b="0"/>
              <a:t>(Le milano)</a:t>
            </a:r>
            <a:endParaRPr lang="fr-FR" altLang="fr-F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F74DFF-69FE-49C1-ADB9-C40A456A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6" y="1460809"/>
            <a:ext cx="7488237" cy="41052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7D39363-C9BB-45B0-AB14-C168360B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1749733"/>
            <a:ext cx="5616575" cy="34559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35F2E123-2181-4C70-97D7-3D72E84EF50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3593307" y="2830028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0" name="Oval 6">
            <a:extLst>
              <a:ext uri="{FF2B5EF4-FFF2-40B4-BE49-F238E27FC236}">
                <a16:creationId xmlns:a16="http://schemas.microsoft.com/office/drawing/2014/main" id="{496FAD28-B365-4C19-8CC3-1DC41E13A1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5106988" y="2900672"/>
            <a:ext cx="176213" cy="1746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3F7B44B6-887C-4926-9230-1BBEBA4E0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1749733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B0D4D768-A041-403F-84CE-2044F023A08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6833394" y="4774715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3" name="Oval 9" descr="Grand damier">
            <a:extLst>
              <a:ext uri="{FF2B5EF4-FFF2-40B4-BE49-F238E27FC236}">
                <a16:creationId xmlns:a16="http://schemas.microsoft.com/office/drawing/2014/main" id="{3CB299A5-4D9D-4F45-B394-6FCB1870F7A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002684">
            <a:off x="7230573" y="3226003"/>
            <a:ext cx="176212" cy="17938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6" name="Oval 10">
            <a:extLst>
              <a:ext uri="{FF2B5EF4-FFF2-40B4-BE49-F238E27FC236}">
                <a16:creationId xmlns:a16="http://schemas.microsoft.com/office/drawing/2014/main" id="{AE17B29F-F11E-4A8C-9418-D993F70958B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6906419" y="2109303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5" name="Oval 11">
            <a:extLst>
              <a:ext uri="{FF2B5EF4-FFF2-40B4-BE49-F238E27FC236}">
                <a16:creationId xmlns:a16="http://schemas.microsoft.com/office/drawing/2014/main" id="{F7A1B338-B0B3-4AA9-8D74-AE558EEF94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2872582" y="1893403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6" name="Oval 12">
            <a:extLst>
              <a:ext uri="{FF2B5EF4-FFF2-40B4-BE49-F238E27FC236}">
                <a16:creationId xmlns:a16="http://schemas.microsoft.com/office/drawing/2014/main" id="{0343A510-0D0A-46F4-B09E-BA4A724541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2801144" y="4846153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69" name="Oval 13">
            <a:extLst>
              <a:ext uri="{FF2B5EF4-FFF2-40B4-BE49-F238E27FC236}">
                <a16:creationId xmlns:a16="http://schemas.microsoft.com/office/drawing/2014/main" id="{818C4466-7748-4AE8-BD9B-93C6C3249E5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7338219" y="3334853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8" name="Oval 14">
            <a:extLst>
              <a:ext uri="{FF2B5EF4-FFF2-40B4-BE49-F238E27FC236}">
                <a16:creationId xmlns:a16="http://schemas.microsoft.com/office/drawing/2014/main" id="{8274CE5A-75D6-4254-B6FB-01EB3A231CF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5106988" y="2037072"/>
            <a:ext cx="176213" cy="1746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99" name="Oval 15">
            <a:extLst>
              <a:ext uri="{FF2B5EF4-FFF2-40B4-BE49-F238E27FC236}">
                <a16:creationId xmlns:a16="http://schemas.microsoft.com/office/drawing/2014/main" id="{3218FDD7-F2F3-4554-A29A-FFEA58D679E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5033963" y="3549959"/>
            <a:ext cx="176213" cy="1746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49FB7D67-82B7-47AF-B045-900A2C523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2" y="1749733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1" name="Oval 17">
            <a:extLst>
              <a:ext uri="{FF2B5EF4-FFF2-40B4-BE49-F238E27FC236}">
                <a16:creationId xmlns:a16="http://schemas.microsoft.com/office/drawing/2014/main" id="{1C713134-BBB5-4ABD-8BF6-B026EA1ACF4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3593307" y="4125428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602" name="Oval 18">
            <a:extLst>
              <a:ext uri="{FF2B5EF4-FFF2-40B4-BE49-F238E27FC236}">
                <a16:creationId xmlns:a16="http://schemas.microsoft.com/office/drawing/2014/main" id="{D7614980-6E00-44EF-A96C-9551C7BB1C5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2369344" y="3406290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75" name="Oval 19">
            <a:extLst>
              <a:ext uri="{FF2B5EF4-FFF2-40B4-BE49-F238E27FC236}">
                <a16:creationId xmlns:a16="http://schemas.microsoft.com/office/drawing/2014/main" id="{32743AB5-722F-4113-9062-9C475F5318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5896769" y="2901465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476" name="Oval 20">
            <a:extLst>
              <a:ext uri="{FF2B5EF4-FFF2-40B4-BE49-F238E27FC236}">
                <a16:creationId xmlns:a16="http://schemas.microsoft.com/office/drawing/2014/main" id="{D42949EC-6928-4E06-A3D3-E294527A130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5825332" y="4053990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605" name="Oval 21">
            <a:extLst>
              <a:ext uri="{FF2B5EF4-FFF2-40B4-BE49-F238E27FC236}">
                <a16:creationId xmlns:a16="http://schemas.microsoft.com/office/drawing/2014/main" id="{6889023C-BC6D-4138-BEBD-6265745B99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4962525" y="4197659"/>
            <a:ext cx="176212" cy="1746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606" name="Oval 22">
            <a:extLst>
              <a:ext uri="{FF2B5EF4-FFF2-40B4-BE49-F238E27FC236}">
                <a16:creationId xmlns:a16="http://schemas.microsoft.com/office/drawing/2014/main" id="{FEF149B7-026C-4E9D-81DB-F29CEBDC3EB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000596">
            <a:off x="4889500" y="4700897"/>
            <a:ext cx="176212" cy="1746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9479" name="Picture 6">
            <a:extLst>
              <a:ext uri="{FF2B5EF4-FFF2-40B4-BE49-F238E27FC236}">
                <a16:creationId xmlns:a16="http://schemas.microsoft.com/office/drawing/2014/main" id="{748430B7-F7CE-46B5-B1E1-AA8D55E2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DBC7133-E202-4BD0-9132-03480D7528E9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Bouton d’action : avant ou précéden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C9F312B-ED4A-4C72-8EE1-A3A1338701F0}"/>
              </a:ext>
            </a:extLst>
          </p:cNvPr>
          <p:cNvSpPr/>
          <p:nvPr/>
        </p:nvSpPr>
        <p:spPr>
          <a:xfrm>
            <a:off x="1146176" y="5859936"/>
            <a:ext cx="741157" cy="535892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3463 -0.1421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-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2109 -0.0930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4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15078 -0.045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-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023 L 0.01185 -0.1891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78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-0.00278 -0.01921 -0.00347 -0.03843 -0.00798 -0.05718 C -0.00989 -0.07871 -0.01111 -0.11667 -0.0118 -0.12871 " pathEditMode="relative" rAng="0" ptsTypes="fff">
                                      <p:cBhvr>
                                        <p:cTn id="14" dur="3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5534 0.0143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7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3 -0.14213 C -0.0457 -0.12129 -0.04088 -0.12847 -0.04883 -0.11828 C -0.05221 -0.10833 -0.05534 -0.10277 -0.06016 -0.09444 C -0.06419 -0.0875 -0.06836 -0.07338 -0.07448 -0.07338 L -0.09505 -0.04375 " pathEditMode="relative" rAng="0" ptsTypes="AAAAA">
                                      <p:cBhvr>
                                        <p:cTn id="19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 -0.09306 L 0.09518 -0.0317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3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-0.04375 L -0.10026 0.1243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0.12431 L -0.10195 0.2400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78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1111E-6 L -0.01545 0.1488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74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-0.18912 L -0.01731 -0.0696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576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12639 L 0.01736 -0.0273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0.24028 L -0.34792 0.23056 " pathEditMode="relative" ptsTypes="AA">
                                      <p:cBhvr>
                                        <p:cTn id="3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2454 L -0.11836 0.01296 " pathEditMode="relative" ptsTypes="AA">
                                      <p:cBhvr>
                                        <p:cTn id="38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8 -0.03171 L -0.03333 0.164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98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78 -0.0456 L -0.01146 0.17338 L -0.01146 0.175 L -0.01146 0.1733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10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14861 L -0.04635 0.16806 " pathEditMode="relative" ptsTypes="AA">
                                      <p:cBhvr>
                                        <p:cTn id="44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-0.07107 L -0.13815 -0.08588 " pathEditMode="relative" ptsTypes="AA">
                                      <p:cBhvr>
                                        <p:cTn id="46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18 0.23056 L -0.37943 0.03611 " pathEditMode="relative" ptsTypes="AA">
                                      <p:cBhvr>
                                        <p:cTn id="49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3 -0.08496 L -0.15221 -0.14051 " pathEditMode="relative" ptsTypes="AA">
                                      <p:cBhvr>
                                        <p:cTn id="52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38 0.03704 L -0.34245 -0.00833 " pathEditMode="relative" ptsTypes="AA">
                                      <p:cBhvr>
                                        <p:cTn id="54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01 -0.0074 L -0.33984 -0.02777 L -0.3237 -0.01944 L -0.31588 0.00371 L -0.04609 -0.16296 " pathEditMode="relative" ptsTypes="AAAAA">
                                      <p:cBhvr>
                                        <p:cTn id="57" dur="3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01389 L -0.20612 -0.0463 " pathEditMode="relative" ptsTypes="AA">
                                      <p:cBhvr>
                                        <p:cTn id="60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1 -0.14236 L -0.19909 -0.25533 " pathEditMode="relative" ptsTypes="AA">
                                      <p:cBhvr>
                                        <p:cTn id="62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0.16713 L -0.10208 0.00232 " pathEditMode="relative" ptsTypes="AA">
                                      <p:cBhvr>
                                        <p:cTn id="64" dur="2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 0.17709 L -0.1039 0.20672 L -0.1039 0.20764 L -0.1039 0.20764 " pathEditMode="relative" ptsTypes="AAAA">
                                      <p:cBhvr>
                                        <p:cTn id="66" dur="2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1662 L -0.09948 0.09583 " pathEditMode="relative" ptsTypes="AA">
                                      <p:cBhvr>
                                        <p:cTn id="6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46 L 0.21055 -0.0912 " pathEditMode="relative" ptsTypes="AA">
                                      <p:cBhvr>
                                        <p:cTn id="70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046 L 0.20899 -0.09491 " pathEditMode="relative" ptsTypes="AA">
                                      <p:cBhvr>
                                        <p:cTn id="72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92 L 0.18529 0.01852 " pathEditMode="relative" ptsTypes="AA">
                                      <p:cBhvr>
                                        <p:cTn id="7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16 L 0.20521 -0.09745 " pathEditMode="relative" ptsTypes="AA">
                                      <p:cBhvr>
                                        <p:cTn id="76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85 L 0.14271 -0.16944 " pathEditMode="relative" ptsTypes="AA">
                                      <p:cBhvr>
                                        <p:cTn id="78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9 -0.16297 L -0.00443 0.002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826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9 -0.08981 L 0.2556 0.05787 " pathEditMode="relative" ptsTypes="AA">
                                      <p:cBhvr>
                                        <p:cTn id="83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25 -0.09537 L 0.21055 -0.06204 " pathEditMode="relative" ptsTypes="AA">
                                      <p:cBhvr>
                                        <p:cTn id="85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0393 L 0.02864 0.01134 " pathEditMode="relative" ptsTypes="AA">
                                      <p:cBhvr>
                                        <p:cTn id="8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0.02222 L 0.20026 0.11898 " pathEditMode="relative" ptsTypes="AA">
                                      <p:cBhvr>
                                        <p:cTn id="89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99 -0.09838 L 0.19037 0.01713 " pathEditMode="relative" ptsTypes="AA">
                                      <p:cBhvr>
                                        <p:cTn id="91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 -0.1706 L 0.20365 -0.08611 " pathEditMode="relative" ptsTypes="AA">
                                      <p:cBhvr>
                                        <p:cTn id="93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2 L -0.0987 0.11111 " pathEditMode="relative" ptsTypes="AA">
                                      <p:cBhvr>
                                        <p:cTn id="9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5 -0.06111 L 0.23933 0.05116 " pathEditMode="relative" ptsTypes="AA">
                                      <p:cBhvr>
                                        <p:cTn id="98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95 0.05556 L 0.22618 0.13681 " pathEditMode="relative" ptsTypes="AA">
                                      <p:cBhvr>
                                        <p:cTn id="100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61 0.11019 L -0.04245 0.24074 " pathEditMode="relative" ptsTypes="AA">
                                      <p:cBhvr>
                                        <p:cTn id="10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 -0.08611 L 0.1974 0.00602 " pathEditMode="relative" ptsTypes="AA">
                                      <p:cBhvr>
                                        <p:cTn id="105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1597 L 0.20912 0.08495 " pathEditMode="relative" ptsTypes="AA">
                                      <p:cBhvr>
                                        <p:cTn id="107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26 0.11991 L 0.12969 0.18217 " pathEditMode="relative" ptsTypes="AA">
                                      <p:cBhvr>
                                        <p:cTn id="109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1319 L 0.00469 0.02986 " pathEditMode="relative" ptsTypes="AA">
                                      <p:cBhvr>
                                        <p:cTn id="111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7 0.23889 L -0.32904 0.1016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-687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73 -0.04931 L -0.15013 -0.11713 " pathEditMode="relative" ptsTypes="AA">
                                      <p:cBhvr>
                                        <p:cTn id="116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0.08565 L 0.10703 0.07176 " pathEditMode="relative" ptsTypes="AA">
                                      <p:cBhvr>
                                        <p:cTn id="118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57 0.00556 L 0.06263 -0.0243 " pathEditMode="relative" ptsTypes="AA">
                                      <p:cBhvr>
                                        <p:cTn id="120" dur="2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96 0.13496 L 0.09493 0.11135 " pathEditMode="relative" ptsTypes="AA">
                                      <p:cBhvr>
                                        <p:cTn id="122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21 0.17917 L 0.12552 0.12708 " pathEditMode="relative" ptsTypes="AA">
                                      <p:cBhvr>
                                        <p:cTn id="12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68 0.05023 L 0.1211 0.06273 " pathEditMode="relative" ptsTypes="AA">
                                      <p:cBhvr>
                                        <p:cTn id="126" dur="2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89" grpId="1" animBg="1"/>
      <p:bldP spid="67589" grpId="2" animBg="1"/>
      <p:bldP spid="67589" grpId="3" animBg="1"/>
      <p:bldP spid="67590" grpId="0" animBg="1"/>
      <p:bldP spid="67590" grpId="1" animBg="1"/>
      <p:bldP spid="67592" grpId="0" animBg="1"/>
      <p:bldP spid="67592" grpId="1" animBg="1"/>
      <p:bldP spid="67593" grpId="0" animBg="1"/>
      <p:bldP spid="67593" grpId="1" animBg="1"/>
      <p:bldP spid="67593" grpId="2" animBg="1"/>
      <p:bldP spid="67593" grpId="3" animBg="1"/>
      <p:bldP spid="67593" grpId="4" animBg="1"/>
      <p:bldP spid="67593" grpId="5" animBg="1"/>
      <p:bldP spid="67593" grpId="6" animBg="1"/>
      <p:bldP spid="67593" grpId="7" animBg="1"/>
      <p:bldP spid="67595" grpId="0" animBg="1"/>
      <p:bldP spid="67595" grpId="1" animBg="1"/>
      <p:bldP spid="67595" grpId="2" animBg="1"/>
      <p:bldP spid="67595" grpId="3" animBg="1"/>
      <p:bldP spid="67596" grpId="0" animBg="1"/>
      <p:bldP spid="67596" grpId="1" animBg="1"/>
      <p:bldP spid="67596" grpId="2" animBg="1"/>
      <p:bldP spid="67596" grpId="3" animBg="1"/>
      <p:bldP spid="67598" grpId="0" animBg="1"/>
      <p:bldP spid="67598" grpId="1" animBg="1"/>
      <p:bldP spid="67599" grpId="0" animBg="1"/>
      <p:bldP spid="67599" grpId="1" animBg="1"/>
      <p:bldP spid="67601" grpId="0" animBg="1"/>
      <p:bldP spid="67601" grpId="1" animBg="1"/>
      <p:bldP spid="67601" grpId="2" animBg="1"/>
      <p:bldP spid="67601" grpId="3" animBg="1"/>
      <p:bldP spid="67602" grpId="0" animBg="1"/>
      <p:bldP spid="67602" grpId="1" animBg="1"/>
      <p:bldP spid="67602" grpId="2" animBg="1"/>
      <p:bldP spid="67602" grpId="3" animBg="1"/>
      <p:bldP spid="67605" grpId="0" animBg="1"/>
      <p:bldP spid="67605" grpId="1" animBg="1"/>
      <p:bldP spid="67605" grpId="2" animBg="1"/>
      <p:bldP spid="67606" grpId="0" animBg="1"/>
      <p:bldP spid="67606" grpId="1" animBg="1"/>
      <p:bldP spid="6760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LE PRINCIPE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Au travers d’un langage commun, d’exercices communs les différents intervenants (joueurs, dirigeants, éducateurs) se reconnaissent dans la formation de l’ES </a:t>
            </a:r>
            <a:r>
              <a:rPr lang="fr-FR" dirty="0" err="1"/>
              <a:t>Cranou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993041" y="2288824"/>
            <a:ext cx="6206400" cy="455072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D0726A-3355-450E-84C1-9AD286824EAC}"/>
              </a:ext>
            </a:extLst>
          </p:cNvPr>
          <p:cNvSpPr/>
          <p:nvPr/>
        </p:nvSpPr>
        <p:spPr>
          <a:xfrm>
            <a:off x="342900" y="6000750"/>
            <a:ext cx="1943100" cy="76446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298BCFE-D0E0-4A99-AACB-3ECA82E36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5914359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(Le jeu du carré)</a:t>
            </a:r>
            <a:endParaRPr lang="fr-FR" altLang="fr-FR" dirty="0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8A54A3CC-B6B7-4594-9D51-4BA8F179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9" y="1527022"/>
            <a:ext cx="8569325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>
            <a:extLst>
              <a:ext uri="{FF2B5EF4-FFF2-40B4-BE49-F238E27FC236}">
                <a16:creationId xmlns:a16="http://schemas.microsoft.com/office/drawing/2014/main" id="{A150E96B-700C-4FA4-B4DB-E284E1B8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52A7BE-B25A-4A78-AD4E-8687FA6AD98C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EC5DE59-E234-4802-8D14-0D54508BA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946" y="292101"/>
            <a:ext cx="6186167" cy="89883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(jeu du carré)</a:t>
            </a:r>
            <a:endParaRPr lang="fr-FR" altLang="fr-FR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A6A28D6-272D-48C2-BF3D-F51E1EBC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08" y="1618124"/>
            <a:ext cx="7488237" cy="41052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2529F30-E261-45EE-860A-63C45429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245" y="1907048"/>
            <a:ext cx="5616575" cy="34559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09" name="Line 7">
            <a:extLst>
              <a:ext uri="{FF2B5EF4-FFF2-40B4-BE49-F238E27FC236}">
                <a16:creationId xmlns:a16="http://schemas.microsoft.com/office/drawing/2014/main" id="{635C84A0-29C1-4364-9F79-2D4A9272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3532" y="1907048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F851BB41-0985-41D3-BF0D-4B078E92A57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6054189" y="5003468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17" name="Oval 9" descr="Grand damier">
            <a:extLst>
              <a:ext uri="{FF2B5EF4-FFF2-40B4-BE49-F238E27FC236}">
                <a16:creationId xmlns:a16="http://schemas.microsoft.com/office/drawing/2014/main" id="{FBD146C5-4628-404C-8BBF-56A1CA1A2A4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002684">
            <a:off x="4962773" y="2408697"/>
            <a:ext cx="176213" cy="17938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429E4040-6B40-42C1-92E0-EE3783511A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6846351" y="4932030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3" name="Rectangle 16">
            <a:extLst>
              <a:ext uri="{FF2B5EF4-FFF2-40B4-BE49-F238E27FC236}">
                <a16:creationId xmlns:a16="http://schemas.microsoft.com/office/drawing/2014/main" id="{F359C941-D06E-429D-81DE-CBCD808F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408" y="3202449"/>
            <a:ext cx="1152525" cy="1008063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4" name="Rectangle 19">
            <a:extLst>
              <a:ext uri="{FF2B5EF4-FFF2-40B4-BE49-F238E27FC236}">
                <a16:creationId xmlns:a16="http://schemas.microsoft.com/office/drawing/2014/main" id="{15986932-E887-44D0-B581-1ECE8833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158" y="3202449"/>
            <a:ext cx="1152525" cy="1008063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42" name="Oval 34">
            <a:extLst>
              <a:ext uri="{FF2B5EF4-FFF2-40B4-BE49-F238E27FC236}">
                <a16:creationId xmlns:a16="http://schemas.microsoft.com/office/drawing/2014/main" id="{405E5399-824E-4F8A-A4BF-64C94AB8EA8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2812514" y="2411080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48" name="Oval 40">
            <a:extLst>
              <a:ext uri="{FF2B5EF4-FFF2-40B4-BE49-F238E27FC236}">
                <a16:creationId xmlns:a16="http://schemas.microsoft.com/office/drawing/2014/main" id="{997398F5-30D3-42CE-AF22-F31B5A297DC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6341526" y="2700005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7" name="Oval 41">
            <a:extLst>
              <a:ext uri="{FF2B5EF4-FFF2-40B4-BE49-F238E27FC236}">
                <a16:creationId xmlns:a16="http://schemas.microsoft.com/office/drawing/2014/main" id="{9C32E88F-CB0B-4147-A677-9224D962C01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5117564" y="2266618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56" name="Oval 48">
            <a:extLst>
              <a:ext uri="{FF2B5EF4-FFF2-40B4-BE49-F238E27FC236}">
                <a16:creationId xmlns:a16="http://schemas.microsoft.com/office/drawing/2014/main" id="{030A0FFE-80D0-4B22-80A7-2C358BEE06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5262026" y="4427205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9" name="Oval 49">
            <a:extLst>
              <a:ext uri="{FF2B5EF4-FFF2-40B4-BE49-F238E27FC236}">
                <a16:creationId xmlns:a16="http://schemas.microsoft.com/office/drawing/2014/main" id="{6BF4FAD6-23E1-4805-A8A8-90E5D2FA301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820576" y="2626980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61" name="Oval 53">
            <a:extLst>
              <a:ext uri="{FF2B5EF4-FFF2-40B4-BE49-F238E27FC236}">
                <a16:creationId xmlns:a16="http://schemas.microsoft.com/office/drawing/2014/main" id="{20D58888-9E38-42DC-9B58-EAF546B2AB7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5117564" y="3131805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64" name="Oval 56">
            <a:extLst>
              <a:ext uri="{FF2B5EF4-FFF2-40B4-BE49-F238E27FC236}">
                <a16:creationId xmlns:a16="http://schemas.microsoft.com/office/drawing/2014/main" id="{4D873250-DACB-47BF-B31B-B3B4E6CE060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4612739" y="2987343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2" name="Oval 57">
            <a:extLst>
              <a:ext uri="{FF2B5EF4-FFF2-40B4-BE49-F238E27FC236}">
                <a16:creationId xmlns:a16="http://schemas.microsoft.com/office/drawing/2014/main" id="{84A49FCA-DFA3-4FB3-98D5-C0EF0B7DC3D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3388776" y="4789155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68" name="Oval 60">
            <a:extLst>
              <a:ext uri="{FF2B5EF4-FFF2-40B4-BE49-F238E27FC236}">
                <a16:creationId xmlns:a16="http://schemas.microsoft.com/office/drawing/2014/main" id="{A83237AC-8294-421C-A5F9-B328A358E7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7062251" y="3563605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5" name="Oval 61">
            <a:extLst>
              <a:ext uri="{FF2B5EF4-FFF2-40B4-BE49-F238E27FC236}">
                <a16:creationId xmlns:a16="http://schemas.microsoft.com/office/drawing/2014/main" id="{ACFD93F9-3643-4C17-949A-8AA033AC6F7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4757201" y="3419143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1526" name="Picture 6">
            <a:extLst>
              <a:ext uri="{FF2B5EF4-FFF2-40B4-BE49-F238E27FC236}">
                <a16:creationId xmlns:a16="http://schemas.microsoft.com/office/drawing/2014/main" id="{8A8DD715-1628-4611-B85A-E4F0AC61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54" y="29210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CCFFF8-8BF5-42BA-BA89-2D851239542B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outon d’action : avant ou précéden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AE8940-E74D-4775-B06E-C40FB5443324}"/>
              </a:ext>
            </a:extLst>
          </p:cNvPr>
          <p:cNvSpPr/>
          <p:nvPr/>
        </p:nvSpPr>
        <p:spPr>
          <a:xfrm>
            <a:off x="870208" y="5924213"/>
            <a:ext cx="741157" cy="535892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116 L -0.1444 -0.05856 " pathEditMode="relative" ptsTypes="AA">
                                      <p:cBhvr>
                                        <p:cTn id="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46 L 0.02096 -0.07454 " pathEditMode="relative" ptsTypes="AA">
                                      <p:cBhvr>
                                        <p:cTn id="8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162 L -0.07722 -0.0169 " pathEditMode="relative" ptsTypes="AA">
                                      <p:cBhvr>
                                        <p:cTn id="10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463 L -0.07278 0.03241 " pathEditMode="relative" ptsTypes="AA">
                                      <p:cBhvr>
                                        <p:cTn id="12" dur="2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-0.20013 -0.07106 " pathEditMode="relative" ptsTypes="AA">
                                      <p:cBhvr>
                                        <p:cTn id="14" dur="5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-0.05764 L -0.11367 0.01736 " pathEditMode="relative" ptsTypes="AA">
                                      <p:cBhvr>
                                        <p:cTn id="17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2 L -0.10651 -0.09722 " pathEditMode="relative" ptsTypes="AA">
                                      <p:cBhvr>
                                        <p:cTn id="19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3 L -0.10703 -0.01018 " pathEditMode="relative" ptsTypes="AA">
                                      <p:cBhvr>
                                        <p:cTn id="21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13 -0.07199 L -0.33763 -0.19699 " pathEditMode="relative" ptsTypes="AA">
                                      <p:cBhvr>
                                        <p:cTn id="23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1 0.01829 L -0.22877 0.20532 " pathEditMode="relative" ptsTypes="AA">
                                      <p:cBhvr>
                                        <p:cTn id="2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2 L -0.07969 -0.05879 " pathEditMode="relative" ptsTypes="AA">
                                      <p:cBhvr>
                                        <p:cTn id="28" dur="2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1 L -0.0349 0.06644 " pathEditMode="relative" ptsTypes="AA">
                                      <p:cBhvr>
                                        <p:cTn id="30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17 0.2044 L -0.05013 0.24607 " pathEditMode="relative" ptsTypes="AA">
                                      <p:cBhvr>
                                        <p:cTn id="33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24792 L 0.15977 0.13125 " pathEditMode="relative" ptsTypes="AA">
                                      <p:cBhvr>
                                        <p:cTn id="3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7 L -0.06601 -0.03403 " pathEditMode="relative" ptsTypes="AA">
                                      <p:cBhvr>
                                        <p:cTn id="38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1 -0.03403 L 0.05378 0.04652 " pathEditMode="relative" ptsTypes="AA">
                                      <p:cBhvr>
                                        <p:cTn id="4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21 0.13218 L 0.08151 0.056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379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78 L -0.03567 -1.48148E-6 " pathEditMode="relative" ptsTypes="AA">
                                      <p:cBhvr>
                                        <p:cTn id="46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6 0.05069 L -0.08294 0.06366 " pathEditMode="relative" ptsTypes="AA">
                                      <p:cBhvr>
                                        <p:cTn id="49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2 -0.01597 L -0.13034 -0.02708 L -0.07253 -0.03171 " pathEditMode="relative" ptsTypes="AAA">
                                      <p:cBhvr>
                                        <p:cTn id="51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139 L -0.05338 -0.00509 L -0.04922 0.0051 " pathEditMode="relative" ptsTypes="AAA">
                                      <p:cBhvr>
                                        <p:cTn id="53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34 0.06736 L -0.20794 0.34607 " pathEditMode="relative" ptsTypes="AA">
                                      <p:cBhvr>
                                        <p:cTn id="5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08 -0.0963 L -0.09506 0.01482 " pathEditMode="relative" ptsTypes="AA">
                                      <p:cBhvr>
                                        <p:cTn id="58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16" grpId="1" animBg="1"/>
      <p:bldP spid="68617" grpId="0" animBg="1"/>
      <p:bldP spid="68617" grpId="1" animBg="1"/>
      <p:bldP spid="68617" grpId="2" animBg="1"/>
      <p:bldP spid="68617" grpId="3" animBg="1"/>
      <p:bldP spid="68617" grpId="4" animBg="1"/>
      <p:bldP spid="68617" grpId="5" animBg="1"/>
      <p:bldP spid="68617" grpId="6" animBg="1"/>
      <p:bldP spid="68617" grpId="7" animBg="1"/>
      <p:bldP spid="68619" grpId="0" animBg="1"/>
      <p:bldP spid="68642" grpId="0" animBg="1"/>
      <p:bldP spid="68648" grpId="0" animBg="1"/>
      <p:bldP spid="21517" grpId="0" animBg="1"/>
      <p:bldP spid="21517" grpId="1" animBg="1"/>
      <p:bldP spid="68656" grpId="0" animBg="1"/>
      <p:bldP spid="21519" grpId="0" animBg="1"/>
      <p:bldP spid="68661" grpId="0" animBg="1"/>
      <p:bldP spid="68664" grpId="0" animBg="1"/>
      <p:bldP spid="68664" grpId="1" animBg="1"/>
      <p:bldP spid="21522" grpId="0" animBg="1"/>
      <p:bldP spid="21522" grpId="1" animBg="1"/>
      <p:bldP spid="215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F48C612-0BB8-49F3-8D26-6D37458F7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042178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(Les trois zones)</a:t>
            </a:r>
            <a:endParaRPr lang="fr-FR" altLang="fr-FR" dirty="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18450D73-6AA8-4285-9803-0A935017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4" y="1291049"/>
            <a:ext cx="856932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F588242B-6660-441C-8EEA-0A783F2F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C01BD-4747-4089-8B8C-C03C92168A13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F21B77C-05A9-407A-A620-1C13D6BAB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002849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(La Croix)</a:t>
            </a:r>
            <a:endParaRPr lang="fr-FR" altLang="fr-FR" dirty="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5EE8E83A-3E71-4AC5-9DAE-8C41526F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00881"/>
            <a:ext cx="8569325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0EE0CB3F-0559-444D-BE11-9C71579E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2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434C94-1A30-458B-B106-5E8A71319961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0A6A28D6-272D-48C2-BF3D-F51E1EBC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08" y="1618124"/>
            <a:ext cx="7488237" cy="41052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5EC5DE59-E234-4802-8D14-0D54508BA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946" y="292101"/>
            <a:ext cx="6186167" cy="89883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(JEU DE LA CROIX)</a:t>
            </a:r>
            <a:endParaRPr lang="fr-FR" altLang="fr-FR" dirty="0"/>
          </a:p>
        </p:txBody>
      </p:sp>
      <p:sp>
        <p:nvSpPr>
          <p:cNvPr id="68617" name="Oval 9" descr="Grand damier">
            <a:extLst>
              <a:ext uri="{FF2B5EF4-FFF2-40B4-BE49-F238E27FC236}">
                <a16:creationId xmlns:a16="http://schemas.microsoft.com/office/drawing/2014/main" id="{FBD146C5-4628-404C-8BBF-56A1CA1A2A4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002684">
            <a:off x="6404207" y="2524582"/>
            <a:ext cx="176213" cy="17938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1526" name="Picture 6">
            <a:extLst>
              <a:ext uri="{FF2B5EF4-FFF2-40B4-BE49-F238E27FC236}">
                <a16:creationId xmlns:a16="http://schemas.microsoft.com/office/drawing/2014/main" id="{8A8DD715-1628-4611-B85A-E4F0AC61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54" y="29210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DE947E4-C77A-4870-B313-6284002E8373}"/>
              </a:ext>
            </a:extLst>
          </p:cNvPr>
          <p:cNvGrpSpPr/>
          <p:nvPr/>
        </p:nvGrpSpPr>
        <p:grpSpPr>
          <a:xfrm>
            <a:off x="1073150" y="1744664"/>
            <a:ext cx="7170073" cy="3881436"/>
            <a:chOff x="1073150" y="1744664"/>
            <a:chExt cx="7170073" cy="3881436"/>
          </a:xfrm>
        </p:grpSpPr>
        <p:sp>
          <p:nvSpPr>
            <p:cNvPr id="21509" name="Line 7">
              <a:extLst>
                <a:ext uri="{FF2B5EF4-FFF2-40B4-BE49-F238E27FC236}">
                  <a16:creationId xmlns:a16="http://schemas.microsoft.com/office/drawing/2014/main" id="{635C84A0-29C1-4364-9F79-2D4A92723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097" y="1744664"/>
              <a:ext cx="12169" cy="3881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62529F30-E261-45EE-860A-63C45429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1" y="1744664"/>
              <a:ext cx="6908800" cy="388143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" name="Freeform 207039">
              <a:extLst>
                <a:ext uri="{FF2B5EF4-FFF2-40B4-BE49-F238E27FC236}">
                  <a16:creationId xmlns:a16="http://schemas.microsoft.com/office/drawing/2014/main" id="{70AD6165-3DCA-4CA9-BF29-18A58E6338D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73100" y="3541750"/>
              <a:ext cx="914400" cy="114300"/>
            </a:xfrm>
            <a:custGeom>
              <a:avLst/>
              <a:gdLst>
                <a:gd name="T0" fmla="*/ 0 w 1440"/>
                <a:gd name="T1" fmla="*/ 180 h 180"/>
                <a:gd name="T2" fmla="*/ 0 w 1440"/>
                <a:gd name="T3" fmla="*/ 0 h 180"/>
                <a:gd name="T4" fmla="*/ 1440 w 1440"/>
                <a:gd name="T5" fmla="*/ 0 h 180"/>
                <a:gd name="T6" fmla="*/ 1440 w 1440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180">
                  <a:moveTo>
                    <a:pt x="0" y="180"/>
                  </a:moveTo>
                  <a:lnTo>
                    <a:pt x="0" y="0"/>
                  </a:lnTo>
                  <a:lnTo>
                    <a:pt x="1440" y="0"/>
                  </a:lnTo>
                  <a:lnTo>
                    <a:pt x="1440" y="180"/>
                  </a:lnTo>
                </a:path>
              </a:pathLst>
            </a:custGeom>
            <a:pattFill prst="openDmnd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3" name="Freeform 207039">
              <a:extLst>
                <a:ext uri="{FF2B5EF4-FFF2-40B4-BE49-F238E27FC236}">
                  <a16:creationId xmlns:a16="http://schemas.microsoft.com/office/drawing/2014/main" id="{A73BC6EB-D0FE-438F-9C1A-0B5F3C5EE7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28873" y="3541750"/>
              <a:ext cx="914400" cy="114300"/>
            </a:xfrm>
            <a:custGeom>
              <a:avLst/>
              <a:gdLst>
                <a:gd name="T0" fmla="*/ 0 w 1440"/>
                <a:gd name="T1" fmla="*/ 180 h 180"/>
                <a:gd name="T2" fmla="*/ 0 w 1440"/>
                <a:gd name="T3" fmla="*/ 0 h 180"/>
                <a:gd name="T4" fmla="*/ 1440 w 1440"/>
                <a:gd name="T5" fmla="*/ 0 h 180"/>
                <a:gd name="T6" fmla="*/ 1440 w 1440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180">
                  <a:moveTo>
                    <a:pt x="0" y="180"/>
                  </a:moveTo>
                  <a:lnTo>
                    <a:pt x="0" y="0"/>
                  </a:lnTo>
                  <a:lnTo>
                    <a:pt x="1440" y="0"/>
                  </a:lnTo>
                  <a:lnTo>
                    <a:pt x="1440" y="180"/>
                  </a:lnTo>
                </a:path>
              </a:pathLst>
            </a:custGeom>
            <a:pattFill prst="openDmnd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68664" name="Oval 56">
            <a:extLst>
              <a:ext uri="{FF2B5EF4-FFF2-40B4-BE49-F238E27FC236}">
                <a16:creationId xmlns:a16="http://schemas.microsoft.com/office/drawing/2014/main" id="{4D873250-DACB-47BF-B31B-B3B4E6CE060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4233796" y="2363671"/>
            <a:ext cx="176213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61" name="Oval 53">
            <a:extLst>
              <a:ext uri="{FF2B5EF4-FFF2-40B4-BE49-F238E27FC236}">
                <a16:creationId xmlns:a16="http://schemas.microsoft.com/office/drawing/2014/main" id="{20D58888-9E38-42DC-9B58-EAF546B2AB7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4312274" y="3567589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2" name="Oval 57">
            <a:extLst>
              <a:ext uri="{FF2B5EF4-FFF2-40B4-BE49-F238E27FC236}">
                <a16:creationId xmlns:a16="http://schemas.microsoft.com/office/drawing/2014/main" id="{84A49FCA-DFA3-4FB3-98D5-C0EF0B7DC3D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6623356" y="2420495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48" name="Oval 40">
            <a:extLst>
              <a:ext uri="{FF2B5EF4-FFF2-40B4-BE49-F238E27FC236}">
                <a16:creationId xmlns:a16="http://schemas.microsoft.com/office/drawing/2014/main" id="{997398F5-30D3-42CE-AF22-F31B5A297DC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6432432" y="3695121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19" name="Oval 11">
            <a:extLst>
              <a:ext uri="{FF2B5EF4-FFF2-40B4-BE49-F238E27FC236}">
                <a16:creationId xmlns:a16="http://schemas.microsoft.com/office/drawing/2014/main" id="{429E4040-6B40-42C1-92E0-EE3783511A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6326527" y="4877960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56" name="Oval 48">
            <a:extLst>
              <a:ext uri="{FF2B5EF4-FFF2-40B4-BE49-F238E27FC236}">
                <a16:creationId xmlns:a16="http://schemas.microsoft.com/office/drawing/2014/main" id="{030A0FFE-80D0-4B22-80A7-2C358BEE06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573412">
            <a:off x="4437098" y="4868337"/>
            <a:ext cx="176212" cy="1746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25" name="Oval 61">
            <a:extLst>
              <a:ext uri="{FF2B5EF4-FFF2-40B4-BE49-F238E27FC236}">
                <a16:creationId xmlns:a16="http://schemas.microsoft.com/office/drawing/2014/main" id="{ACFD93F9-3643-4C17-949A-8AA033AC6F7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723682" y="3924917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7" name="Oval 41">
            <a:extLst>
              <a:ext uri="{FF2B5EF4-FFF2-40B4-BE49-F238E27FC236}">
                <a16:creationId xmlns:a16="http://schemas.microsoft.com/office/drawing/2014/main" id="{9C32E88F-CB0B-4147-A677-9224D962C01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787251" y="2988902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42" name="Oval 34">
            <a:extLst>
              <a:ext uri="{FF2B5EF4-FFF2-40B4-BE49-F238E27FC236}">
                <a16:creationId xmlns:a16="http://schemas.microsoft.com/office/drawing/2014/main" id="{405E5399-824E-4F8A-A4BF-64C94AB8EA8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3292426" y="2168006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19" name="Oval 49">
            <a:extLst>
              <a:ext uri="{FF2B5EF4-FFF2-40B4-BE49-F238E27FC236}">
                <a16:creationId xmlns:a16="http://schemas.microsoft.com/office/drawing/2014/main" id="{6BF4FAD6-23E1-4805-A8A8-90E5D2FA301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2190538" y="3471656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68" name="Oval 60">
            <a:extLst>
              <a:ext uri="{FF2B5EF4-FFF2-40B4-BE49-F238E27FC236}">
                <a16:creationId xmlns:a16="http://schemas.microsoft.com/office/drawing/2014/main" id="{A83237AC-8294-421C-A5F9-B328A358E7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2014489" y="4428764"/>
            <a:ext cx="176212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F851BB41-0985-41D3-BF0D-4B078E92A57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2127178" y="5152564"/>
            <a:ext cx="176213" cy="17462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7BC7CFCC-93D0-4D41-BA06-6DA73E034C1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1425812" y="3470537"/>
            <a:ext cx="176213" cy="174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2DE73286-18B9-4569-A70E-93B8D2D9A13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4956278">
            <a:off x="7827667" y="3511588"/>
            <a:ext cx="176213" cy="1746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9B0A6BE-BBFF-4099-ABD3-3A47A99E1E3B}"/>
              </a:ext>
            </a:extLst>
          </p:cNvPr>
          <p:cNvSpPr/>
          <p:nvPr/>
        </p:nvSpPr>
        <p:spPr>
          <a:xfrm>
            <a:off x="1231900" y="1752600"/>
            <a:ext cx="2286000" cy="1130300"/>
          </a:xfrm>
          <a:custGeom>
            <a:avLst/>
            <a:gdLst>
              <a:gd name="connsiteX0" fmla="*/ 0 w 2286000"/>
              <a:gd name="connsiteY0" fmla="*/ 1130300 h 1130300"/>
              <a:gd name="connsiteX1" fmla="*/ 2286000 w 2286000"/>
              <a:gd name="connsiteY1" fmla="*/ 1130300 h 1130300"/>
              <a:gd name="connsiteX2" fmla="*/ 2273300 w 2286000"/>
              <a:gd name="connsiteY2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130300">
                <a:moveTo>
                  <a:pt x="0" y="1130300"/>
                </a:moveTo>
                <a:lnTo>
                  <a:pt x="2286000" y="1130300"/>
                </a:lnTo>
                <a:lnTo>
                  <a:pt x="227330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BB347EA-D495-4DFD-A372-F9CF9EF0CECD}"/>
              </a:ext>
            </a:extLst>
          </p:cNvPr>
          <p:cNvSpPr/>
          <p:nvPr/>
        </p:nvSpPr>
        <p:spPr>
          <a:xfrm rot="10800000">
            <a:off x="5783108" y="4476369"/>
            <a:ext cx="2286000" cy="1130300"/>
          </a:xfrm>
          <a:custGeom>
            <a:avLst/>
            <a:gdLst>
              <a:gd name="connsiteX0" fmla="*/ 0 w 2286000"/>
              <a:gd name="connsiteY0" fmla="*/ 1130300 h 1130300"/>
              <a:gd name="connsiteX1" fmla="*/ 2286000 w 2286000"/>
              <a:gd name="connsiteY1" fmla="*/ 1130300 h 1130300"/>
              <a:gd name="connsiteX2" fmla="*/ 2273300 w 2286000"/>
              <a:gd name="connsiteY2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130300">
                <a:moveTo>
                  <a:pt x="0" y="1130300"/>
                </a:moveTo>
                <a:lnTo>
                  <a:pt x="2286000" y="1130300"/>
                </a:lnTo>
                <a:lnTo>
                  <a:pt x="227330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56FAF39B-E3CD-4A11-A12A-0CFDCDE59792}"/>
              </a:ext>
            </a:extLst>
          </p:cNvPr>
          <p:cNvSpPr/>
          <p:nvPr/>
        </p:nvSpPr>
        <p:spPr>
          <a:xfrm flipV="1">
            <a:off x="1230913" y="4387170"/>
            <a:ext cx="2286000" cy="1136960"/>
          </a:xfrm>
          <a:custGeom>
            <a:avLst/>
            <a:gdLst>
              <a:gd name="connsiteX0" fmla="*/ 0 w 2286000"/>
              <a:gd name="connsiteY0" fmla="*/ 1130300 h 1130300"/>
              <a:gd name="connsiteX1" fmla="*/ 2286000 w 2286000"/>
              <a:gd name="connsiteY1" fmla="*/ 1130300 h 1130300"/>
              <a:gd name="connsiteX2" fmla="*/ 2273300 w 2286000"/>
              <a:gd name="connsiteY2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130300">
                <a:moveTo>
                  <a:pt x="0" y="1130300"/>
                </a:moveTo>
                <a:lnTo>
                  <a:pt x="2286000" y="1130300"/>
                </a:lnTo>
                <a:lnTo>
                  <a:pt x="227330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F18275CE-7CCC-4567-9179-CFB307DEA580}"/>
              </a:ext>
            </a:extLst>
          </p:cNvPr>
          <p:cNvSpPr/>
          <p:nvPr/>
        </p:nvSpPr>
        <p:spPr>
          <a:xfrm rot="10800000" flipV="1">
            <a:off x="5805355" y="1731578"/>
            <a:ext cx="2286000" cy="1136960"/>
          </a:xfrm>
          <a:custGeom>
            <a:avLst/>
            <a:gdLst>
              <a:gd name="connsiteX0" fmla="*/ 0 w 2286000"/>
              <a:gd name="connsiteY0" fmla="*/ 1130300 h 1130300"/>
              <a:gd name="connsiteX1" fmla="*/ 2286000 w 2286000"/>
              <a:gd name="connsiteY1" fmla="*/ 1130300 h 1130300"/>
              <a:gd name="connsiteX2" fmla="*/ 2273300 w 2286000"/>
              <a:gd name="connsiteY2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1130300">
                <a:moveTo>
                  <a:pt x="0" y="1130300"/>
                </a:moveTo>
                <a:lnTo>
                  <a:pt x="2286000" y="1130300"/>
                </a:lnTo>
                <a:lnTo>
                  <a:pt x="227330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926AFF-5C61-4DA0-8008-BDC214915EAB}"/>
              </a:ext>
            </a:extLst>
          </p:cNvPr>
          <p:cNvSpPr txBox="1"/>
          <p:nvPr/>
        </p:nvSpPr>
        <p:spPr>
          <a:xfrm>
            <a:off x="4454565" y="3115485"/>
            <a:ext cx="12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 Touches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FA7D479-6F15-4E4F-B4C8-86395E858FFB}"/>
              </a:ext>
            </a:extLst>
          </p:cNvPr>
          <p:cNvSpPr txBox="1"/>
          <p:nvPr/>
        </p:nvSpPr>
        <p:spPr>
          <a:xfrm>
            <a:off x="6332654" y="5149831"/>
            <a:ext cx="12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3 Touches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270DC42-8E98-4C67-8AC1-7582671EE5D0}"/>
              </a:ext>
            </a:extLst>
          </p:cNvPr>
          <p:cNvSpPr txBox="1"/>
          <p:nvPr/>
        </p:nvSpPr>
        <p:spPr>
          <a:xfrm>
            <a:off x="6487254" y="3299222"/>
            <a:ext cx="12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 Touches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6234A8-8BB2-4384-9572-15C6DDCD72A6}"/>
              </a:ext>
            </a:extLst>
          </p:cNvPr>
          <p:cNvSpPr txBox="1"/>
          <p:nvPr/>
        </p:nvSpPr>
        <p:spPr>
          <a:xfrm>
            <a:off x="1875833" y="2041423"/>
            <a:ext cx="12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Libre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F8C81FE-5BD7-47FC-A1DC-F79F6B8A361C}"/>
              </a:ext>
            </a:extLst>
          </p:cNvPr>
          <p:cNvSpPr txBox="1"/>
          <p:nvPr/>
        </p:nvSpPr>
        <p:spPr>
          <a:xfrm>
            <a:off x="2358647" y="3567288"/>
            <a:ext cx="122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2 Touches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0785E8-868C-45AC-9938-A866FB0A7F5B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Bouton d’action : avant ou précédent 3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1D4B55-613A-484F-BA2B-9F85F5B93A43}"/>
              </a:ext>
            </a:extLst>
          </p:cNvPr>
          <p:cNvSpPr/>
          <p:nvPr/>
        </p:nvSpPr>
        <p:spPr>
          <a:xfrm>
            <a:off x="870689" y="5906003"/>
            <a:ext cx="741157" cy="535892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139 L -0.11263 0.17454 " pathEditMode="relative" ptsTypes="AA">
                                      <p:cBhvr>
                                        <p:cTn id="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00417 L 0.03086 0.02269 " pathEditMode="relative" ptsTypes="AA">
                                      <p:cBhvr>
                                        <p:cTn id="8" dur="2000" fill="hold"/>
                                        <p:tgtEl>
                                          <p:spTgt spid="6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17338 L -0.03372 0.36782 " pathEditMode="relative" ptsTypes="AA">
                                      <p:cBhvr>
                                        <p:cTn id="13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4 0.35671 L -0.00924 0.18009 " pathEditMode="relative" ptsTypes="AA">
                                      <p:cBhvr>
                                        <p:cTn id="18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17685 L -0.08502 0.01227 L -0.12877 -0.04769 L -0.19752 -0.05648 L -0.27943 -0.02986 L -0.29622 -0.01759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486 L -0.10378 0.02361 " pathEditMode="relative" ptsTypes="AA">
                                      <p:cBhvr>
                                        <p:cTn id="28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7 -0.01551 L -0.30937 -0.00996 L -0.31745 -0.01458 L -0.33372 -0.01458 L -0.34557 -0.02546 L -0.35377 -0.01898 L -0.37122 -0.02222 L -0.38932 -0.00996 L -0.40989 0.00671 " pathEditMode="relative" ptsTypes="AAAAAAAAA">
                                      <p:cBhvr>
                                        <p:cTn id="31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2477 L -0.11953 0.02014 L -0.12331 0.02245 L -0.13138 0.0169 L -0.14271 0.02361 L -0.15769 0.01805 L -0.16263 0.01018 L -0.17956 0.00139 L -0.18321 -0.00857 L -0.19636 -0.01065 L -0.20821 -0.00533 L -0.21641 -0.00972 L -0.22201 -0.00185 L -0.22253 -0.0007 " pathEditMode="relative" ptsTypes="AAAAAAAAAAAAAA">
                                      <p:cBhvr>
                                        <p:cTn id="37" dur="2000" fill="hold"/>
                                        <p:tgtEl>
                                          <p:spTgt spid="6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0439 L -0.01914 0.03217 L -0.05911 0.02546 L -0.07161 0.0199 L -0.08919 0.02546 L -0.11041 0.04537 L -0.12604 0.06435 L -0.12721 0.06666 " pathEditMode="relative" ptsTypes="AAAAAAAA">
                                      <p:cBhvr>
                                        <p:cTn id="39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54 0.00671 L -0.35742 0.20116 " pathEditMode="relative" ptsTypes="AA">
                                      <p:cBhvr>
                                        <p:cTn id="42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77 L -0.18229 -0.13264 " pathEditMode="relative" ptsTypes="AA">
                                      <p:cBhvr>
                                        <p:cTn id="46" dur="2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72 0.20116 L -0.43502 0.198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7" grpId="1" animBg="1"/>
      <p:bldP spid="68617" grpId="2" animBg="1"/>
      <p:bldP spid="68617" grpId="3" animBg="1"/>
      <p:bldP spid="68617" grpId="4" animBg="1"/>
      <p:bldP spid="68617" grpId="5" animBg="1"/>
      <p:bldP spid="68617" grpId="6" animBg="1"/>
      <p:bldP spid="68664" grpId="0" animBg="1"/>
      <p:bldP spid="68664" grpId="1" animBg="1"/>
      <p:bldP spid="68661" grpId="0" animBg="1"/>
      <p:bldP spid="68656" grpId="0" animBg="1"/>
      <p:bldP spid="68642" grpId="0" animBg="1"/>
      <p:bldP spid="4" grpId="0"/>
      <p:bldP spid="4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2FBBA55-DD3E-49DF-B714-DF20E173F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246621"/>
            <a:ext cx="6111004" cy="92033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Les situations de référence </a:t>
            </a:r>
            <a:r>
              <a:rPr lang="fr-FR" altLang="fr-FR" sz="2000" b="0" dirty="0"/>
              <a:t>(Les Couloirs)</a:t>
            </a:r>
            <a:endParaRPr lang="fr-FR" altLang="fr-FR" dirty="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4E1B2B9D-DAF3-4184-9794-10324C55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1166957"/>
            <a:ext cx="8569325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02AA7518-A4EF-4869-A469-0A25B209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246621"/>
            <a:ext cx="12192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FB108-C238-4FD3-AFED-DDA0DFB32805}"/>
              </a:ext>
            </a:extLst>
          </p:cNvPr>
          <p:cNvSpPr/>
          <p:nvPr/>
        </p:nvSpPr>
        <p:spPr>
          <a:xfrm>
            <a:off x="332340" y="6254893"/>
            <a:ext cx="1427012" cy="446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10812" y="731852"/>
            <a:ext cx="5305661" cy="5299045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GB" dirty="0"/>
              <a:t>michgoarin@Hotmail.fr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https://ecoledefoot.fr/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12359-B5AA-45F7-8325-88746FD2894F}"/>
              </a:ext>
            </a:extLst>
          </p:cNvPr>
          <p:cNvSpPr/>
          <p:nvPr/>
        </p:nvSpPr>
        <p:spPr>
          <a:xfrm>
            <a:off x="9708568" y="281696"/>
            <a:ext cx="2294746" cy="921807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918959" y="0"/>
            <a:ext cx="5273041" cy="46177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0"/>
            <a:ext cx="4937211" cy="954302"/>
          </a:xfrm>
        </p:spPr>
        <p:txBody>
          <a:bodyPr rtlCol="0"/>
          <a:lstStyle/>
          <a:p>
            <a:pPr rtl="0"/>
            <a:r>
              <a:rPr lang="en-GB" dirty="0" err="1"/>
              <a:t>Présentation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F7C7A-CF4A-40A9-BE77-EBE90B169BAA}"/>
              </a:ext>
            </a:extLst>
          </p:cNvPr>
          <p:cNvSpPr/>
          <p:nvPr/>
        </p:nvSpPr>
        <p:spPr>
          <a:xfrm>
            <a:off x="332340" y="5780372"/>
            <a:ext cx="3185160" cy="1077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01" y="1052574"/>
            <a:ext cx="5694199" cy="4617721"/>
          </a:xfrm>
        </p:spPr>
        <p:txBody>
          <a:bodyPr rtlCol="0"/>
          <a:lstStyle/>
          <a:p>
            <a:pPr>
              <a:defRPr/>
            </a:pPr>
            <a:r>
              <a:rPr lang="fr-FR" altLang="fr-FR" sz="2800" dirty="0"/>
              <a:t>4 Objectifs prioritaires</a:t>
            </a:r>
          </a:p>
          <a:p>
            <a:pPr>
              <a:defRPr/>
            </a:pPr>
            <a:r>
              <a:rPr lang="fr-FR" altLang="fr-FR" sz="2800" dirty="0"/>
              <a:t>L’activité Formative</a:t>
            </a:r>
          </a:p>
          <a:p>
            <a:pPr>
              <a:defRPr/>
            </a:pPr>
            <a:r>
              <a:rPr lang="fr-FR" altLang="fr-FR" sz="2800" dirty="0"/>
              <a:t>Le développement du joueur</a:t>
            </a:r>
          </a:p>
          <a:p>
            <a:pPr>
              <a:defRPr/>
            </a:pPr>
            <a:r>
              <a:rPr lang="fr-FR" altLang="fr-FR" sz="2800" dirty="0"/>
              <a:t>La progression du groupe</a:t>
            </a:r>
          </a:p>
          <a:p>
            <a:pPr eaLnBrk="1" hangingPunct="1">
              <a:defRPr/>
            </a:pPr>
            <a:r>
              <a:rPr lang="fr-FR" altLang="fr-FR" sz="2800" dirty="0"/>
              <a:t>Le langage commun</a:t>
            </a:r>
          </a:p>
          <a:p>
            <a:pPr eaLnBrk="1" hangingPunct="1">
              <a:defRPr/>
            </a:pPr>
            <a:r>
              <a:rPr lang="fr-FR" altLang="fr-FR" sz="2800" dirty="0"/>
              <a:t>L’organisation d’une séance</a:t>
            </a:r>
          </a:p>
          <a:p>
            <a:pPr>
              <a:defRPr/>
            </a:pPr>
            <a:r>
              <a:rPr lang="fr-FR" altLang="fr-FR" sz="2800" dirty="0"/>
              <a:t>Les erreurs à ne pas commettre</a:t>
            </a:r>
          </a:p>
          <a:p>
            <a:pPr>
              <a:defRPr/>
            </a:pPr>
            <a:r>
              <a:rPr lang="fr-FR" altLang="fr-FR" sz="2800" dirty="0"/>
              <a:t>Les 3 temps forts de la séance</a:t>
            </a:r>
          </a:p>
          <a:p>
            <a:pPr>
              <a:defRPr/>
            </a:pPr>
            <a:r>
              <a:rPr lang="fr-FR" altLang="fr-FR" sz="2800" dirty="0"/>
              <a:t>Les situations références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4 </a:t>
            </a:r>
            <a:r>
              <a:rPr lang="en-GB" dirty="0" err="1"/>
              <a:t>Objectifs</a:t>
            </a:r>
            <a:r>
              <a:rPr lang="en-GB" dirty="0"/>
              <a:t> </a:t>
            </a:r>
            <a:r>
              <a:rPr lang="en-GB" dirty="0" err="1"/>
              <a:t>prioritaires</a:t>
            </a:r>
            <a:r>
              <a:rPr lang="en-GB" dirty="0"/>
              <a:t> d’un </a:t>
            </a:r>
            <a:r>
              <a:rPr lang="en-GB" dirty="0" err="1"/>
              <a:t>projet</a:t>
            </a:r>
            <a:r>
              <a:rPr lang="en-GB" dirty="0"/>
              <a:t> </a:t>
            </a:r>
            <a:r>
              <a:rPr lang="en-GB" dirty="0" err="1"/>
              <a:t>pedagogique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103638" y="1862838"/>
            <a:ext cx="1430337" cy="140173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3957037" y="1862838"/>
            <a:ext cx="1430337" cy="140173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/>
        </p:blipFill>
        <p:spPr>
          <a:xfrm>
            <a:off x="6795773" y="1862838"/>
            <a:ext cx="1430337" cy="140173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164AE4A-BFE4-F247-8542-C612BD5BFA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/>
        </p:blipFill>
        <p:spPr>
          <a:xfrm>
            <a:off x="9648156" y="1862838"/>
            <a:ext cx="1430337" cy="140173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Améliorer la qualité de la formation des jeunes joueurs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rtl="0"/>
            <a:r>
              <a:rPr lang="en-GB" dirty="0"/>
              <a:t>AMELIORER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/>
          <a:lstStyle/>
          <a:p>
            <a:pPr rtl="0"/>
            <a:r>
              <a:rPr lang="fr-FR" dirty="0"/>
              <a:t>Echanger sur les méthodes pédagogiques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 rtlCol="0"/>
          <a:lstStyle/>
          <a:p>
            <a:pPr rtl="0"/>
            <a:r>
              <a:rPr lang="en-GB" dirty="0"/>
              <a:t>ECHANGER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fr-FR" dirty="0"/>
              <a:t>Prioriser les axes de formation des joueurs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 rtlCol="0"/>
          <a:lstStyle/>
          <a:p>
            <a:pPr rtl="0"/>
            <a:r>
              <a:rPr lang="en-GB" dirty="0"/>
              <a:t>PRIORISER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 rtlCol="0"/>
          <a:lstStyle/>
          <a:p>
            <a:pPr rtl="0"/>
            <a:r>
              <a:rPr lang="en-GB" dirty="0" err="1"/>
              <a:t>Maintenir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continuité</a:t>
            </a:r>
            <a:r>
              <a:rPr lang="en-GB" dirty="0"/>
              <a:t> </a:t>
            </a:r>
            <a:r>
              <a:rPr lang="en-GB" dirty="0" err="1"/>
              <a:t>pédagogique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 rtlCol="0"/>
          <a:lstStyle/>
          <a:p>
            <a:pPr rtl="0"/>
            <a:r>
              <a:rPr lang="en-GB" dirty="0"/>
              <a:t>MAINTENIR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0B083-ABFA-48B4-BDB3-1227ACB3BD21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L’activité</a:t>
            </a:r>
            <a:r>
              <a:rPr lang="en-GB" dirty="0"/>
              <a:t> 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5" y="3207024"/>
            <a:ext cx="3664509" cy="2796211"/>
          </a:xfrm>
        </p:spPr>
        <p:txBody>
          <a:bodyPr rtlCol="0">
            <a:no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fr-FR" sz="1700" dirty="0"/>
              <a:t>le joueur vient à l’entraînement pour le jeu et pour le plaisir qu’il en retire. 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fr-FR" sz="1700" dirty="0"/>
              <a:t>Il faut entretenir l’intelligence du joueur par une méthode qui oblige celui-ci à se poser des questions. 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fr-FR" sz="1700" dirty="0"/>
              <a:t>L’éducateur doit accepter l’erreur et travailler avec le joueur sur celle-ci. </a:t>
            </a:r>
          </a:p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fr-FR" sz="1700" dirty="0"/>
              <a:t>Un bon entraînement, c’est 70% d’observations pour 30% de corrections.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3885572" y="1630018"/>
            <a:ext cx="4420855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14795" y="3207024"/>
            <a:ext cx="3646025" cy="2504663"/>
          </a:xfrm>
        </p:spPr>
        <p:txBody>
          <a:bodyPr rtlCol="0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700" dirty="0"/>
              <a:t>C’est un chercheur (variété dans les séances, dialoguer et s’adapter aux attentes des licenciés).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700" dirty="0"/>
              <a:t>Il faut mutualiser toutes les ressources pratiques des éducateurs et instaurer une indispensable interactivité entre éducateurs pour profiter de leurs acquis d’expérience.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8944" y="2601440"/>
            <a:ext cx="3445566" cy="495389"/>
          </a:xfrm>
        </p:spPr>
        <p:txBody>
          <a:bodyPr rtlCol="0"/>
          <a:lstStyle/>
          <a:p>
            <a:pPr rtl="0"/>
            <a:r>
              <a:rPr lang="en-GB" dirty="0"/>
              <a:t>4 Points </a:t>
            </a:r>
            <a:r>
              <a:rPr lang="en-GB" dirty="0" err="1"/>
              <a:t>essentiels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/>
          <a:lstStyle/>
          <a:p>
            <a:pPr rtl="0"/>
            <a:r>
              <a:rPr lang="en-GB" dirty="0" err="1"/>
              <a:t>L’éducateur</a:t>
            </a:r>
            <a:endParaRPr lang="en-GB" dirty="0"/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48CE1B-6063-4FF5-B134-30EE123DF0D1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Placeholder 28" descr="Pencil">
            <a:extLst>
              <a:ext uri="{FF2B5EF4-FFF2-40B4-BE49-F238E27FC236}">
                <a16:creationId xmlns:a16="http://schemas.microsoft.com/office/drawing/2014/main" id="{DF1B6E38-3A89-4935-9951-5DF1C8AA2A3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58" b="158"/>
          <a:stretch>
            <a:fillRect/>
          </a:stretch>
        </p:blipFill>
        <p:spPr>
          <a:xfrm>
            <a:off x="1690688" y="1989138"/>
            <a:ext cx="50323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59" y="230725"/>
            <a:ext cx="6729814" cy="803528"/>
          </a:xfrm>
        </p:spPr>
        <p:txBody>
          <a:bodyPr rtlCol="0"/>
          <a:lstStyle/>
          <a:p>
            <a:pPr rtl="0"/>
            <a:r>
              <a:rPr lang="en-GB" dirty="0"/>
              <a:t>La progression du </a:t>
            </a:r>
            <a:r>
              <a:rPr lang="en-GB" dirty="0" err="1"/>
              <a:t>groupe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6</a:t>
            </a:fld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459992" y="988536"/>
            <a:ext cx="4875288" cy="488484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720B09-83C6-4F83-BD79-FB99C4E9F806}"/>
              </a:ext>
            </a:extLst>
          </p:cNvPr>
          <p:cNvSpPr/>
          <p:nvPr/>
        </p:nvSpPr>
        <p:spPr>
          <a:xfrm>
            <a:off x="332340" y="5780372"/>
            <a:ext cx="3185160" cy="1077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59" y="1215342"/>
            <a:ext cx="5073433" cy="5411933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sz="1800" dirty="0"/>
              <a:t>Le responsable de la catégorie élabore un cahier technique à partir « des situations références » en fonction de la catégorie et du niveau des joueurs. </a:t>
            </a:r>
          </a:p>
          <a:p>
            <a:pPr marL="0" indent="0" rtl="0">
              <a:buNone/>
            </a:pPr>
            <a:r>
              <a:rPr lang="fr-FR" sz="1800" dirty="0"/>
              <a:t>Les séances doivent être structurées, adaptées au rythme de l’enfant suivant sa catégorie :</a:t>
            </a:r>
          </a:p>
          <a:p>
            <a:pPr>
              <a:defRPr/>
            </a:pPr>
            <a:r>
              <a:rPr lang="fr-FR" sz="1800" dirty="0"/>
              <a:t>U6 – U8 : Moi et la balle.</a:t>
            </a:r>
          </a:p>
          <a:p>
            <a:pPr>
              <a:defRPr/>
            </a:pPr>
            <a:r>
              <a:rPr lang="fr-FR" sz="1800" dirty="0"/>
              <a:t>U9 – U11 : Moi, la balle, mon partenaire et l’adversaire.</a:t>
            </a:r>
          </a:p>
          <a:p>
            <a:pPr>
              <a:defRPr/>
            </a:pPr>
            <a:r>
              <a:rPr lang="fr-FR" sz="1800" dirty="0"/>
              <a:t>U12 – U13 : Moi, la balle, mon partenaire et l’adversaire, en infériorité et supériorité numérique.</a:t>
            </a:r>
          </a:p>
          <a:p>
            <a:pPr>
              <a:defRPr/>
            </a:pPr>
            <a:r>
              <a:rPr lang="fr-FR" sz="1800" dirty="0"/>
              <a:t>U14 – U15 : Restructuration technique coordinatrice et spécialisation tactique.</a:t>
            </a:r>
          </a:p>
          <a:p>
            <a:pPr>
              <a:defRPr/>
            </a:pPr>
            <a:r>
              <a:rPr lang="fr-FR" sz="1800" dirty="0"/>
              <a:t>A partir de U17 : Complètement et perfectionnement.</a:t>
            </a:r>
          </a:p>
          <a:p>
            <a:pPr>
              <a:defRPr/>
            </a:pPr>
            <a:r>
              <a:rPr lang="fr-FR" sz="1800" dirty="0"/>
              <a:t>A partir de U19 : Formation</a:t>
            </a:r>
          </a:p>
          <a:p>
            <a:pPr marL="0" indent="0" rtl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5580062" cy="920336"/>
          </a:xfrm>
        </p:spPr>
        <p:txBody>
          <a:bodyPr rtlCol="0"/>
          <a:lstStyle/>
          <a:p>
            <a:pPr rtl="0"/>
            <a:r>
              <a:rPr lang="en-GB" dirty="0"/>
              <a:t>Le </a:t>
            </a:r>
            <a:r>
              <a:rPr lang="en-GB" dirty="0" err="1"/>
              <a:t>développement</a:t>
            </a:r>
            <a:r>
              <a:rPr lang="en-GB" dirty="0"/>
              <a:t> du </a:t>
            </a:r>
            <a:r>
              <a:rPr lang="en-GB" dirty="0" err="1"/>
              <a:t>joueur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Helvetica" panose="020B0604020202020204" pitchFamily="34" charset="0"/>
              </a:rPr>
              <a:t> </a:t>
            </a:r>
            <a:r>
              <a:rPr lang="fr-FR" i="0" dirty="0">
                <a:effectLst/>
                <a:latin typeface="Helvetica" panose="020B0604020202020204" pitchFamily="34" charset="0"/>
              </a:rPr>
              <a:t>Augmenter le rythme d'exécution des actions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Helvetica" panose="020B0604020202020204" pitchFamily="34" charset="0"/>
              </a:rPr>
              <a:t> Diminuer le temps d'apparition des signaux déclencheurs de la réaction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Helvetica" panose="020B0604020202020204" pitchFamily="34" charset="0"/>
              </a:rPr>
              <a:t> Modifier les repères de perception (distances, dimensions de zones de jeu, nombre de joueurs, etc…)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Helvetica" panose="020B0604020202020204" pitchFamily="34" charset="0"/>
              </a:rPr>
              <a:t> Réaliser des gestes connus dans des positions différentes, dans des positions en déséquilibre</a:t>
            </a:r>
            <a:endParaRPr lang="fr-FR" b="1" i="0" dirty="0"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n-GB" dirty="0" err="1"/>
              <a:t>Améliorer</a:t>
            </a:r>
            <a:r>
              <a:rPr lang="en-GB" dirty="0"/>
              <a:t> les qualities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 rtlCol="0"/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fr-FR" dirty="0">
                <a:latin typeface="Helvetica" panose="020B0604020202020204" pitchFamily="34" charset="0"/>
              </a:rPr>
              <a:t> Réaliser plusieurs actions motrices maîtrisées de façon simultanées (sauter- </a:t>
            </a:r>
            <a:r>
              <a:rPr lang="fr-FR" dirty="0" err="1">
                <a:latin typeface="Helvetica" panose="020B0604020202020204" pitchFamily="34" charset="0"/>
              </a:rPr>
              <a:t>attrapper</a:t>
            </a:r>
            <a:r>
              <a:rPr lang="fr-FR" dirty="0">
                <a:latin typeface="Helvetica" panose="020B0604020202020204" pitchFamily="34" charset="0"/>
              </a:rPr>
              <a:t>, courir –frapper, passer, etc…)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fr-FR" dirty="0">
                <a:latin typeface="Helvetica" panose="020B0604020202020204" pitchFamily="34" charset="0"/>
              </a:rPr>
              <a:t> Exécuter des actions avec les membres opposés à ceux utilisés habituellement (latéralisation, mouvements contradictoires)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fr-FR" dirty="0">
                <a:latin typeface="Helvetica" panose="020B0604020202020204" pitchFamily="34" charset="0"/>
              </a:rPr>
              <a:t> Modifier le degré d'incertitude qui oblige le joueur à se réadapter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fr-FR" dirty="0">
                <a:latin typeface="Helvetica" panose="020B0604020202020204" pitchFamily="34" charset="0"/>
              </a:rPr>
              <a:t> Passer de l’analytique vers des situations jouées (habiletés fermées vers des habiletés ouvertes)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en-GB" dirty="0"/>
              <a:t>Du simple </a:t>
            </a:r>
            <a:r>
              <a:rPr lang="en-GB" dirty="0" err="1"/>
              <a:t>vers</a:t>
            </a:r>
            <a:r>
              <a:rPr lang="en-GB" dirty="0"/>
              <a:t> le </a:t>
            </a:r>
            <a:r>
              <a:rPr lang="en-GB" dirty="0" err="1"/>
              <a:t>compliqué</a:t>
            </a:r>
            <a:endParaRPr lang="en-GB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196F2F-EDB4-4F1A-A4F0-726815AE86BF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Placeholder 84" descr="Single gear">
            <a:extLst>
              <a:ext uri="{FF2B5EF4-FFF2-40B4-BE49-F238E27FC236}">
                <a16:creationId xmlns:a16="http://schemas.microsoft.com/office/drawing/2014/main" id="{BAE35863-ED94-408C-8AB0-67E28ED9C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02494" y="4837899"/>
            <a:ext cx="502873" cy="502873"/>
          </a:xfrm>
          <a:prstGeom prst="rect">
            <a:avLst/>
          </a:prstGeom>
        </p:spPr>
      </p:pic>
      <p:pic>
        <p:nvPicPr>
          <p:cNvPr id="15" name="Picture Placeholder 84" descr="Single gear">
            <a:extLst>
              <a:ext uri="{FF2B5EF4-FFF2-40B4-BE49-F238E27FC236}">
                <a16:creationId xmlns:a16="http://schemas.microsoft.com/office/drawing/2014/main" id="{4E5699A8-9EF2-4A37-BF3B-9FBA06FE5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371969">
            <a:off x="6386898" y="5045245"/>
            <a:ext cx="641006" cy="6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D1F70109-8A8D-47A1-A0E2-47879AAC9C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" b="97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8B3F44F-F182-4FB1-AF10-0C1A7D94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38" y="474902"/>
            <a:ext cx="4763570" cy="587166"/>
          </a:xfrm>
        </p:spPr>
        <p:txBody>
          <a:bodyPr/>
          <a:lstStyle/>
          <a:p>
            <a:r>
              <a:rPr lang="fr-FR" b="1" cap="all" dirty="0"/>
              <a:t>UN langage commun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4206B4-5418-42D2-980F-EA0412CC2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338" y="1099145"/>
            <a:ext cx="5167607" cy="3187106"/>
          </a:xfrm>
        </p:spPr>
        <p:txBody>
          <a:bodyPr>
            <a:normAutofit/>
          </a:bodyPr>
          <a:lstStyle/>
          <a:p>
            <a:r>
              <a:rPr lang="fr-FR" sz="2400" b="1" dirty="0"/>
              <a:t>Il permet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Une compréhension plus rapide de tous les acteurs (joueurs, dirigeants et éducateurs…)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Un gain de temps pour les éducateurs (situations références)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Une meilleure coordination entre les acteurs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D63BA-D7D9-45E8-89DC-FFBC64B36EAC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7BBB0DA-64F4-45DE-8AF1-BBFB6A6DAA95}"/>
              </a:ext>
            </a:extLst>
          </p:cNvPr>
          <p:cNvSpPr txBox="1">
            <a:spLocks/>
          </p:cNvSpPr>
          <p:nvPr/>
        </p:nvSpPr>
        <p:spPr>
          <a:xfrm>
            <a:off x="790338" y="4165302"/>
            <a:ext cx="5743812" cy="2311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Il s’articule au travers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De jeux et situations de référence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D’un projet de jeu commun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De mots clés </a:t>
            </a:r>
          </a:p>
          <a:p>
            <a:r>
              <a:rPr lang="fr-FR" sz="1900" i="1" dirty="0"/>
              <a:t>(temps de passe, ligne de passe, cadrer, presser, couloir, recul frein, couverture, jouer sans ballon, etc…)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4344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069B-FD34-4596-BFC7-930FAE7D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6257"/>
            <a:ext cx="6704012" cy="992722"/>
          </a:xfrm>
        </p:spPr>
        <p:txBody>
          <a:bodyPr/>
          <a:lstStyle/>
          <a:p>
            <a:r>
              <a:rPr lang="fr-FR" dirty="0"/>
              <a:t>L’organisation d’une séance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33672-18B6-4AE1-ACCA-51829397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n-GB" noProof="0" smtClean="0"/>
              <a:pPr rtl="0"/>
              <a:t>9</a:t>
            </a:fld>
            <a:endParaRPr lang="en-GB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DED44B8-3149-4477-8C34-E57602AC4B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" b="97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E8944-3301-41A6-AADD-6BA2E8E48162}"/>
              </a:ext>
            </a:extLst>
          </p:cNvPr>
          <p:cNvSpPr/>
          <p:nvPr/>
        </p:nvSpPr>
        <p:spPr>
          <a:xfrm>
            <a:off x="332340" y="6165851"/>
            <a:ext cx="1427012" cy="5358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2F41F-2741-4398-924F-311F40B8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40" y="1037032"/>
            <a:ext cx="5122872" cy="539676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dirty="0"/>
              <a:t>Les responsables de catégorie fixent une programmation sous forme de microcycle de formation (conduite, passe, enchaînement...).</a:t>
            </a:r>
          </a:p>
          <a:p>
            <a:pPr>
              <a:defRPr/>
            </a:pPr>
            <a:r>
              <a:rPr lang="fr-FR" altLang="fr-FR" sz="2800" dirty="0"/>
              <a:t>L’éducateur doit se fixer un objectif technique sur la séance en respectant la programmation</a:t>
            </a:r>
          </a:p>
          <a:p>
            <a:pPr eaLnBrk="1" hangingPunct="1">
              <a:defRPr/>
            </a:pPr>
            <a:r>
              <a:rPr lang="fr-FR" altLang="fr-FR" sz="2800" dirty="0"/>
              <a:t>Les séances sont organisées sous la forme :</a:t>
            </a:r>
          </a:p>
          <a:p>
            <a:pPr lvl="1" eaLnBrk="1" hangingPunct="1">
              <a:defRPr/>
            </a:pPr>
            <a:r>
              <a:rPr lang="fr-FR" altLang="fr-FR" sz="2400" dirty="0"/>
              <a:t> « Analytique »</a:t>
            </a:r>
          </a:p>
          <a:p>
            <a:pPr lvl="1" eaLnBrk="1" hangingPunct="1">
              <a:defRPr/>
            </a:pPr>
            <a:r>
              <a:rPr lang="fr-FR" altLang="fr-FR" sz="2400" dirty="0"/>
              <a:t> « Jeu Réduit »</a:t>
            </a:r>
          </a:p>
          <a:p>
            <a:pPr lvl="1" eaLnBrk="1" hangingPunct="1">
              <a:defRPr/>
            </a:pPr>
            <a:r>
              <a:rPr lang="fr-FR" altLang="fr-FR" sz="2400" dirty="0"/>
              <a:t> « Jeu Global » </a:t>
            </a:r>
          </a:p>
        </p:txBody>
      </p:sp>
    </p:spTree>
    <p:extLst>
      <p:ext uri="{BB962C8B-B14F-4D97-AF65-F5344CB8AC3E}">
        <p14:creationId xmlns:p14="http://schemas.microsoft.com/office/powerpoint/2010/main" val="2557078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90_TF34076243" id="{54149988-5BA3-4CCC-B0DD-9C5828AF214E}" vid="{1B31C5A5-A789-409F-B147-D68DA30F2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tf34076243_win32</Template>
  <TotalTime>1788</TotalTime>
  <Words>940</Words>
  <Application>Microsoft Office PowerPoint</Application>
  <PresentationFormat>Grand écran</PresentationFormat>
  <Paragraphs>125</Paragraphs>
  <Slides>26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Helvetica</vt:lpstr>
      <vt:lpstr>Tahoma</vt:lpstr>
      <vt:lpstr>Wingdings</vt:lpstr>
      <vt:lpstr>Thème Office</vt:lpstr>
      <vt:lpstr>STAGE INTERNE</vt:lpstr>
      <vt:lpstr>LE PRINCIPE </vt:lpstr>
      <vt:lpstr>Présentation</vt:lpstr>
      <vt:lpstr>4 Objectifs prioritaires d’un projet pedagogique</vt:lpstr>
      <vt:lpstr>L’activité formative</vt:lpstr>
      <vt:lpstr>La progression du groupe</vt:lpstr>
      <vt:lpstr>Le développement du joueur </vt:lpstr>
      <vt:lpstr>UN langage commun</vt:lpstr>
      <vt:lpstr>L’organisation d’une séance</vt:lpstr>
      <vt:lpstr>L’organisation d’une séance (Analytique)</vt:lpstr>
      <vt:lpstr>L’organisation d’une séance (Jeu réduit)</vt:lpstr>
      <vt:lpstr>L’organisation d’une séance (Jeu global)</vt:lpstr>
      <vt:lpstr>Les erreurs à ne pas commettre</vt:lpstr>
      <vt:lpstr>Les 3 temps forts de la séance</vt:lpstr>
      <vt:lpstr>Les situations de référence</vt:lpstr>
      <vt:lpstr>Les situations de référence (Balle au capitaine)</vt:lpstr>
      <vt:lpstr>Les situations de référence (Balle au capitaine)</vt:lpstr>
      <vt:lpstr>Les situations de référence (Le milano)</vt:lpstr>
      <vt:lpstr>Les situations de référence (Le milano)</vt:lpstr>
      <vt:lpstr>Les situations de référence (Le jeu du carré)</vt:lpstr>
      <vt:lpstr>Les situations de référence (jeu du carré)</vt:lpstr>
      <vt:lpstr>Les situations de référence (Les trois zones)</vt:lpstr>
      <vt:lpstr>Les situations de référence (La Croix)</vt:lpstr>
      <vt:lpstr>Les situations de référence (JEU DE LA CROIX)</vt:lpstr>
      <vt:lpstr>Les situations de référence (Les Couloirs)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pedagogique</dc:title>
  <dc:creator>michel goarin</dc:creator>
  <cp:lastModifiedBy>GOARIN Michel</cp:lastModifiedBy>
  <cp:revision>27</cp:revision>
  <dcterms:created xsi:type="dcterms:W3CDTF">2022-02-20T08:51:51Z</dcterms:created>
  <dcterms:modified xsi:type="dcterms:W3CDTF">2022-02-25T16:01:40Z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